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f6113f8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f6113f8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a2e2df2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a2e2df2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Wireless internet access is now </a:t>
            </a:r>
            <a:r>
              <a:rPr lang="en"/>
              <a:t>available</a:t>
            </a:r>
            <a:r>
              <a:rPr lang="en"/>
              <a:t> practically everywhere. Smartphones are ubiquitous, even among K12 students. But few understand the technology and methods behind wireless networking. Introducing K12 students to these concepts can increase interest in networking and related fields.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Our project is to make a teaching toolkit consisting of a set of wireless networking nodes that, when powered on, form an ad-hoc network. Some of these nodes will have sensors or cameras that provide data to be sent through the network. And one of these nodes will act as the “Network Master” node, which serves as the destination for all data in the network.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system will be monitored by a web-based user application hosted on the network master node. This application will visualize network statistics and sensory data to a display. The intent is that students will be able to move the nodes around an open space and observe how physical distance and obstructions affect the quality of the network connection. The user application will also allow some network configuration.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also prepare a small set of lesson plans that will aid the instructors in conducting the activities.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f6113f8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f6113f8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solidFill>
                  <a:srgbClr val="595959"/>
                </a:solidFill>
              </a:rPr>
              <a:t>Network configuration</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In the networking side of things, we have written scripts that, when run on the </a:t>
            </a:r>
            <a:r>
              <a:rPr lang="en" sz="1200">
                <a:solidFill>
                  <a:srgbClr val="595959"/>
                </a:solidFill>
              </a:rPr>
              <a:t>Raspberry Pi’s</a:t>
            </a:r>
            <a:r>
              <a:rPr lang="en" sz="1200">
                <a:solidFill>
                  <a:srgbClr val="595959"/>
                </a:solidFill>
              </a:rPr>
              <a:t>, successfully create and setup a mesh network and run the software unique to each node type. This also sets up a wireless access point that allows a computer to connect to the network master node.</a:t>
            </a:r>
            <a:endParaRPr sz="1200">
              <a:solidFill>
                <a:srgbClr val="595959"/>
              </a:solidFill>
            </a:endParaRPr>
          </a:p>
          <a:p>
            <a:pPr indent="0" lvl="0" marL="0" rtl="0" algn="l">
              <a:lnSpc>
                <a:spcPct val="100000"/>
              </a:lnSpc>
              <a:spcBef>
                <a:spcPts val="0"/>
              </a:spcBef>
              <a:spcAft>
                <a:spcPts val="0"/>
              </a:spcAft>
              <a:buNone/>
            </a:pPr>
            <a:r>
              <a:t/>
            </a:r>
            <a:endParaRPr sz="1200">
              <a:solidFill>
                <a:srgbClr val="595959"/>
              </a:solidFill>
            </a:endParaRPr>
          </a:p>
          <a:p>
            <a:pPr indent="0" lvl="0" marL="0" rtl="0" algn="l">
              <a:lnSpc>
                <a:spcPct val="100000"/>
              </a:lnSpc>
              <a:spcBef>
                <a:spcPts val="0"/>
              </a:spcBef>
              <a:spcAft>
                <a:spcPts val="0"/>
              </a:spcAft>
              <a:buNone/>
            </a:pPr>
            <a:r>
              <a:rPr b="1" lang="en" sz="1200">
                <a:solidFill>
                  <a:srgbClr val="595959"/>
                </a:solidFill>
              </a:rPr>
              <a:t>Camera Node</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We have set up a prototype using a basic Pi camera. This node hosts a Janus server that serves the live video feed as a WebRTC stream. This is 100% functional currently when connecting the camera node to the network master node directly, but we’re still resolving issues with sending the video across the mesh network.</a:t>
            </a:r>
            <a:endParaRPr sz="1200">
              <a:solidFill>
                <a:srgbClr val="595959"/>
              </a:solidFill>
            </a:endParaRPr>
          </a:p>
          <a:p>
            <a:pPr indent="0" lvl="0" marL="0" rtl="0" algn="l">
              <a:lnSpc>
                <a:spcPct val="100000"/>
              </a:lnSpc>
              <a:spcBef>
                <a:spcPts val="0"/>
              </a:spcBef>
              <a:spcAft>
                <a:spcPts val="0"/>
              </a:spcAft>
              <a:buNone/>
            </a:pPr>
            <a:r>
              <a:t/>
            </a:r>
            <a:endParaRPr b="1" sz="1200">
              <a:solidFill>
                <a:srgbClr val="595959"/>
              </a:solidFill>
            </a:endParaRPr>
          </a:p>
          <a:p>
            <a:pPr indent="0" lvl="0" marL="0" rtl="0" algn="l">
              <a:lnSpc>
                <a:spcPct val="100000"/>
              </a:lnSpc>
              <a:spcBef>
                <a:spcPts val="0"/>
              </a:spcBef>
              <a:spcAft>
                <a:spcPts val="0"/>
              </a:spcAft>
              <a:buNone/>
            </a:pPr>
            <a:r>
              <a:rPr b="1" lang="en" sz="1200">
                <a:solidFill>
                  <a:srgbClr val="595959"/>
                </a:solidFill>
              </a:rPr>
              <a:t>Node REST Server</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This is a basic Python REST server that will be hosted on every node. It provides methods for fetching and modifying a node’s properties via HTTP.</a:t>
            </a:r>
            <a:endParaRPr sz="1200">
              <a:solidFill>
                <a:srgbClr val="595959"/>
              </a:solidFill>
            </a:endParaRPr>
          </a:p>
          <a:p>
            <a:pPr indent="0" lvl="0" marL="0" rtl="0" algn="l">
              <a:lnSpc>
                <a:spcPct val="100000"/>
              </a:lnSpc>
              <a:spcBef>
                <a:spcPts val="0"/>
              </a:spcBef>
              <a:spcAft>
                <a:spcPts val="0"/>
              </a:spcAft>
              <a:buNone/>
            </a:pPr>
            <a:r>
              <a:t/>
            </a:r>
            <a:endParaRPr b="1" sz="1200">
              <a:solidFill>
                <a:srgbClr val="595959"/>
              </a:solidFill>
            </a:endParaRPr>
          </a:p>
          <a:p>
            <a:pPr indent="0" lvl="0" marL="0" rtl="0" algn="l">
              <a:lnSpc>
                <a:spcPct val="100000"/>
              </a:lnSpc>
              <a:spcBef>
                <a:spcPts val="0"/>
              </a:spcBef>
              <a:spcAft>
                <a:spcPts val="0"/>
              </a:spcAft>
              <a:buNone/>
            </a:pPr>
            <a:r>
              <a:rPr b="1" lang="en" sz="1200">
                <a:solidFill>
                  <a:srgbClr val="595959"/>
                </a:solidFill>
              </a:rPr>
              <a:t>User Application</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This is a primitive Angular application hosted on the network master node that allows the user to view all the nodes in the network and their static node information, such as names, types, and IP addresses. It also supports WebRTC video streaming for displaying live camera feed from the camera nodes.</a:t>
            </a:r>
            <a:endParaRPr sz="1200">
              <a:solidFill>
                <a:srgbClr val="595959"/>
              </a:solidFill>
            </a:endParaRPr>
          </a:p>
          <a:p>
            <a:pPr indent="0" lvl="0" marL="0" rtl="0" algn="l">
              <a:lnSpc>
                <a:spcPct val="100000"/>
              </a:lnSpc>
              <a:spcBef>
                <a:spcPts val="0"/>
              </a:spcBef>
              <a:spcAft>
                <a:spcPts val="0"/>
              </a:spcAft>
              <a:buNone/>
            </a:pPr>
            <a:r>
              <a:t/>
            </a:r>
            <a:endParaRPr b="1" sz="1200">
              <a:solidFill>
                <a:srgbClr val="595959"/>
              </a:solidFill>
            </a:endParaRPr>
          </a:p>
          <a:p>
            <a:pPr indent="0" lvl="0" marL="0" rtl="0" algn="l">
              <a:lnSpc>
                <a:spcPct val="100000"/>
              </a:lnSpc>
              <a:spcBef>
                <a:spcPts val="0"/>
              </a:spcBef>
              <a:spcAft>
                <a:spcPts val="0"/>
              </a:spcAft>
              <a:buNone/>
            </a:pPr>
            <a:r>
              <a:rPr b="1" lang="en" sz="1200">
                <a:solidFill>
                  <a:srgbClr val="595959"/>
                </a:solidFill>
              </a:rPr>
              <a:t>Backend Application</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This is a Spring Boot application also hosted on the network master node. It provides a REST API for the user application for viewing and configuring nodes in the network. It basically serves as an API gateway, communicating with each individual node’s REST API so that the UI doesn’t have to handle the complex networking logic.</a:t>
            </a:r>
            <a:endParaRPr sz="1200">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f6113f8b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f6113f8b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screenshot of our user application’s home page. In this page, the UI sends an HTTP request to the Spring Boot application to fetch a list of all the nodes in the network. The data shown here is sample data, since we are still working through some networking issues that Austin will discuss later. But when this is finished, the backend application will do an nmap scan to find all the nodes in the network, communicate with each node to fetch its properties as a JSON object, and then return all the JSON objects in an array to the user application.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f6113f8b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f6113f8b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user selects one of the nodes, the app will display this page, which shows static node information. If the node is a camera node, then the live video feed will be displayed here also. This is where the user application will connect to the Janus WebRTC server running on the camera node.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a5f49d18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a5f49d18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a5f49d1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a5f49d1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Documentation</a:t>
            </a:r>
            <a:endParaRPr/>
          </a:p>
          <a:p>
            <a:pPr indent="0" lvl="0" marL="0" rtl="0" algn="l">
              <a:spcBef>
                <a:spcPts val="0"/>
              </a:spcBef>
              <a:spcAft>
                <a:spcPts val="0"/>
              </a:spcAft>
              <a:buNone/>
            </a:pPr>
            <a:r>
              <a:rPr lang="en"/>
              <a:t>	- Component descriptions</a:t>
            </a:r>
            <a:endParaRPr/>
          </a:p>
          <a:p>
            <a:pPr indent="0" lvl="0" marL="0" rtl="0" algn="l">
              <a:spcBef>
                <a:spcPts val="0"/>
              </a:spcBef>
              <a:spcAft>
                <a:spcPts val="0"/>
              </a:spcAft>
              <a:buNone/>
            </a:pPr>
            <a:r>
              <a:rPr lang="en"/>
              <a:t>	- Setup and running instructions</a:t>
            </a:r>
            <a:endParaRPr/>
          </a:p>
          <a:p>
            <a:pPr indent="0" lvl="0" marL="0" rtl="0" algn="l">
              <a:spcBef>
                <a:spcPts val="0"/>
              </a:spcBef>
              <a:spcAft>
                <a:spcPts val="0"/>
              </a:spcAft>
              <a:buNone/>
            </a:pPr>
            <a:r>
              <a:rPr lang="en"/>
              <a:t>- Add support for configuring nodes via the UI</a:t>
            </a:r>
            <a:endParaRPr/>
          </a:p>
          <a:p>
            <a:pPr indent="0" lvl="0" marL="0" rtl="0" algn="l">
              <a:spcBef>
                <a:spcPts val="0"/>
              </a:spcBef>
              <a:spcAft>
                <a:spcPts val="0"/>
              </a:spcAft>
              <a:buNone/>
            </a:pPr>
            <a:r>
              <a:rPr lang="en"/>
              <a:t>- Fully integrate components</a:t>
            </a:r>
            <a:endParaRPr/>
          </a:p>
          <a:p>
            <a:pPr indent="0" lvl="0" marL="0" rtl="0" algn="l">
              <a:spcBef>
                <a:spcPts val="0"/>
              </a:spcBef>
              <a:spcAft>
                <a:spcPts val="0"/>
              </a:spcAft>
              <a:buNone/>
            </a:pPr>
            <a:r>
              <a:rPr lang="en"/>
              <a:t>- No longer doing lesson plans</a:t>
            </a:r>
            <a:endParaRPr/>
          </a:p>
          <a:p>
            <a:pPr indent="0" lvl="0" marL="0" rtl="0" algn="l">
              <a:spcBef>
                <a:spcPts val="0"/>
              </a:spcBef>
              <a:spcAft>
                <a:spcPts val="0"/>
              </a:spcAft>
              <a:buNone/>
            </a:pPr>
            <a:r>
              <a:rPr lang="en"/>
              <a:t>- Get equipment</a:t>
            </a:r>
            <a:endParaRPr/>
          </a:p>
          <a:p>
            <a:pPr indent="0" lvl="0" marL="0" rtl="0" algn="l">
              <a:spcBef>
                <a:spcPts val="0"/>
              </a:spcBef>
              <a:spcAft>
                <a:spcPts val="0"/>
              </a:spcAft>
              <a:buNone/>
            </a:pPr>
            <a:r>
              <a:rPr lang="en"/>
              <a:t>	- Find the missing camera</a:t>
            </a:r>
            <a:endParaRPr/>
          </a:p>
          <a:p>
            <a:pPr indent="0" lvl="0" marL="0" rtl="0" algn="l">
              <a:spcBef>
                <a:spcPts val="0"/>
              </a:spcBef>
              <a:spcAft>
                <a:spcPts val="0"/>
              </a:spcAft>
              <a:buNone/>
            </a:pPr>
            <a:r>
              <a:rPr lang="en"/>
              <a:t>	- Setup batteries</a:t>
            </a:r>
            <a:endParaRPr/>
          </a:p>
          <a:p>
            <a:pPr indent="0" lvl="0" marL="0" rtl="0" algn="l">
              <a:spcBef>
                <a:spcPts val="0"/>
              </a:spcBef>
              <a:spcAft>
                <a:spcPts val="0"/>
              </a:spcAft>
              <a:buNone/>
            </a:pPr>
            <a:r>
              <a:rPr lang="en"/>
              <a:t>	- Get Pi cases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5f49d18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5f49d18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several aspects of the project that will need to be carried on by a new senior design team after the end of this semester. Perhaps most importantly, our network setup needs to be fully automated. We spent a lot of time this semester working on deploying batman-adv on our nodes. Most of this configuration involves commands entered manually in a terminal. While it would be easy to write a bash script to execute these, the setup is multifaceted: after the nodes are configured, the backend application, user application, and camera stream need to be launched; the REST server needs to be launched on each node as well. Race conditions will inevitably occur, as some nodes may complete their setup faster than others. Messaging between nodes via ZeroMQ or a similar technology will help alleviate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would also be beneficial to capture and display more information from the network nodes, including network statistics such as packets received by each node, and system statistics such as the temperature of each node.These could be acquired by the backend application via the REST servers and displayed in the user application. A future group will need to complete the set of lesson plans for the project as well. These will include activities for students to do with the mesh network. These will need to wait until the end because they are dependent on the final configuration of the project’s main components.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sddec20-05</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graysonc@iastate.edu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 Advanced Networking Outreach for Kids</a:t>
            </a:r>
            <a:endParaRPr/>
          </a:p>
        </p:txBody>
      </p:sp>
      <p:sp>
        <p:nvSpPr>
          <p:cNvPr id="66" name="Google Shape;66;p14"/>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ADADAD"/>
                </a:solidFill>
              </a:rPr>
              <a:t>Team Name: sddec20-05</a:t>
            </a:r>
            <a:endParaRPr>
              <a:solidFill>
                <a:srgbClr val="ADADAD"/>
              </a:solidFill>
            </a:endParaRPr>
          </a:p>
          <a:p>
            <a:pPr indent="0" lvl="0" marL="0" rtl="0" algn="l">
              <a:spcBef>
                <a:spcPts val="0"/>
              </a:spcBef>
              <a:spcAft>
                <a:spcPts val="0"/>
              </a:spcAft>
              <a:buClr>
                <a:schemeClr val="dk1"/>
              </a:buClr>
              <a:buSzPts val="1100"/>
              <a:buFont typeface="Arial"/>
              <a:buNone/>
            </a:pPr>
            <a:r>
              <a:rPr lang="en">
                <a:solidFill>
                  <a:srgbClr val="ADADAD"/>
                </a:solidFill>
              </a:rPr>
              <a:t>Members: </a:t>
            </a:r>
            <a:r>
              <a:rPr lang="en">
                <a:solidFill>
                  <a:srgbClr val="ADADAD"/>
                </a:solidFill>
              </a:rPr>
              <a:t>Austin Dvorak, Grayson Cox, Ryan Newell,</a:t>
            </a:r>
            <a:endParaRPr>
              <a:solidFill>
                <a:srgbClr val="ADADAD"/>
              </a:solidFill>
            </a:endParaRPr>
          </a:p>
          <a:p>
            <a:pPr indent="457200" lvl="0" marL="914400" rtl="0" algn="l">
              <a:spcBef>
                <a:spcPts val="0"/>
              </a:spcBef>
              <a:spcAft>
                <a:spcPts val="0"/>
              </a:spcAft>
              <a:buClr>
                <a:schemeClr val="dk1"/>
              </a:buClr>
              <a:buSzPts val="1100"/>
              <a:buFont typeface="Arial"/>
              <a:buNone/>
            </a:pPr>
            <a:r>
              <a:rPr lang="en">
                <a:solidFill>
                  <a:srgbClr val="ADADAD"/>
                </a:solidFill>
              </a:rPr>
              <a:t>Ross Thedens, Spencer Parry, Malcolm Johnson</a:t>
            </a:r>
            <a:endParaRPr>
              <a:solidFill>
                <a:srgbClr val="ADADAD"/>
              </a:solidFill>
            </a:endParaRPr>
          </a:p>
          <a:p>
            <a:pPr indent="0" lvl="0" marL="0" rtl="0" algn="l">
              <a:spcBef>
                <a:spcPts val="0"/>
              </a:spcBef>
              <a:spcAft>
                <a:spcPts val="0"/>
              </a:spcAft>
              <a:buClr>
                <a:schemeClr val="dk1"/>
              </a:buClr>
              <a:buSzPts val="1100"/>
              <a:buFont typeface="Arial"/>
              <a:buNone/>
            </a:pPr>
            <a:r>
              <a:t/>
            </a:r>
            <a:endParaRPr>
              <a:solidFill>
                <a:srgbClr val="ADADA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and Project Statement</a:t>
            </a:r>
            <a:endParaRPr/>
          </a:p>
        </p:txBody>
      </p:sp>
      <p:sp>
        <p:nvSpPr>
          <p:cNvPr id="72" name="Google Shape;72;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Wireless networks are now commonplace</a:t>
            </a:r>
            <a:endParaRPr/>
          </a:p>
          <a:p>
            <a:pPr indent="-317500" lvl="0" marL="457200" rtl="0" algn="l">
              <a:spcBef>
                <a:spcPts val="0"/>
              </a:spcBef>
              <a:spcAft>
                <a:spcPts val="0"/>
              </a:spcAft>
              <a:buSzPts val="1400"/>
              <a:buChar char="●"/>
            </a:pPr>
            <a:r>
              <a:rPr lang="en"/>
              <a:t>K12 students use wifi regularly</a:t>
            </a:r>
            <a:endParaRPr/>
          </a:p>
          <a:p>
            <a:pPr indent="-317500" lvl="1" marL="914400" rtl="0" algn="l">
              <a:spcBef>
                <a:spcPts val="0"/>
              </a:spcBef>
              <a:spcAft>
                <a:spcPts val="0"/>
              </a:spcAft>
              <a:buSzPts val="1400"/>
              <a:buChar char="○"/>
            </a:pPr>
            <a:r>
              <a:rPr lang="en" sz="1400"/>
              <a:t>Aren’t taught </a:t>
            </a:r>
            <a:r>
              <a:rPr lang="en" sz="1400"/>
              <a:t>mechanics behind it</a:t>
            </a:r>
            <a:endParaRPr sz="1400"/>
          </a:p>
          <a:p>
            <a:pPr indent="-317500" lvl="1" marL="914400" rtl="0" algn="l">
              <a:spcBef>
                <a:spcPts val="0"/>
              </a:spcBef>
              <a:spcAft>
                <a:spcPts val="0"/>
              </a:spcAft>
              <a:buSzPts val="1400"/>
              <a:buChar char="○"/>
            </a:pPr>
            <a:r>
              <a:rPr lang="en" sz="1400"/>
              <a:t>Opportunity to raise interest in computing</a:t>
            </a:r>
            <a:endParaRPr sz="1400"/>
          </a:p>
          <a:p>
            <a:pPr indent="-317500" lvl="0" marL="457200" rtl="0" algn="l">
              <a:spcBef>
                <a:spcPts val="0"/>
              </a:spcBef>
              <a:spcAft>
                <a:spcPts val="0"/>
              </a:spcAft>
              <a:buSzPts val="1400"/>
              <a:buChar char="●"/>
            </a:pPr>
            <a:r>
              <a:rPr lang="en"/>
              <a:t>How to teach children about wireless technology?</a:t>
            </a:r>
            <a:endParaRPr/>
          </a:p>
          <a:p>
            <a:pPr indent="-317500" lvl="1" marL="914400" rtl="0" algn="l">
              <a:spcBef>
                <a:spcPts val="0"/>
              </a:spcBef>
              <a:spcAft>
                <a:spcPts val="0"/>
              </a:spcAft>
              <a:buSzPts val="1400"/>
              <a:buChar char="○"/>
            </a:pPr>
            <a:r>
              <a:rPr lang="en" sz="1400"/>
              <a:t>Connect intangible signals to observable phenomena</a:t>
            </a:r>
            <a:endParaRPr sz="1400"/>
          </a:p>
          <a:p>
            <a:pPr indent="-317500" lvl="1" marL="914400" rtl="0" algn="l">
              <a:spcBef>
                <a:spcPts val="0"/>
              </a:spcBef>
              <a:spcAft>
                <a:spcPts val="0"/>
              </a:spcAft>
              <a:buSzPts val="1400"/>
              <a:buChar char="○"/>
            </a:pPr>
            <a:r>
              <a:rPr lang="en" sz="1400"/>
              <a:t>Visually demonstrate functions with GUI</a:t>
            </a:r>
            <a:endParaRPr sz="1400"/>
          </a:p>
          <a:p>
            <a:pPr indent="0" lvl="0" marL="0" rtl="0" algn="l">
              <a:spcBef>
                <a:spcPts val="1600"/>
              </a:spcBef>
              <a:spcAft>
                <a:spcPts val="1600"/>
              </a:spcAft>
              <a:buNone/>
            </a:pPr>
            <a:r>
              <a:t/>
            </a:r>
            <a:endParaRPr/>
          </a:p>
        </p:txBody>
      </p:sp>
      <p:sp>
        <p:nvSpPr>
          <p:cNvPr id="73" name="Google Shape;73;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Portable wireless network nodes</a:t>
            </a:r>
            <a:endParaRPr sz="1600"/>
          </a:p>
          <a:p>
            <a:pPr indent="-330200" lvl="1" marL="914400" rtl="0" algn="l">
              <a:spcBef>
                <a:spcPts val="0"/>
              </a:spcBef>
              <a:spcAft>
                <a:spcPts val="0"/>
              </a:spcAft>
              <a:buSzPts val="1600"/>
              <a:buChar char="○"/>
            </a:pPr>
            <a:r>
              <a:rPr lang="en" sz="1600"/>
              <a:t>Relay nodes</a:t>
            </a:r>
            <a:endParaRPr sz="1600"/>
          </a:p>
          <a:p>
            <a:pPr indent="-330200" lvl="1" marL="914400" rtl="0" algn="l">
              <a:spcBef>
                <a:spcPts val="0"/>
              </a:spcBef>
              <a:spcAft>
                <a:spcPts val="0"/>
              </a:spcAft>
              <a:buSzPts val="1600"/>
              <a:buChar char="○"/>
            </a:pPr>
            <a:r>
              <a:rPr lang="en" sz="1600"/>
              <a:t>Sensor nodes</a:t>
            </a:r>
            <a:endParaRPr sz="1600"/>
          </a:p>
          <a:p>
            <a:pPr indent="-330200" lvl="1" marL="914400" rtl="0" algn="l">
              <a:spcBef>
                <a:spcPts val="0"/>
              </a:spcBef>
              <a:spcAft>
                <a:spcPts val="0"/>
              </a:spcAft>
              <a:buSzPts val="1600"/>
              <a:buChar char="○"/>
            </a:pPr>
            <a:r>
              <a:rPr lang="en" sz="1600"/>
              <a:t>Network master node</a:t>
            </a:r>
            <a:endParaRPr sz="1600"/>
          </a:p>
          <a:p>
            <a:pPr indent="-330200" lvl="0" marL="457200" rtl="0" algn="l">
              <a:spcBef>
                <a:spcPts val="0"/>
              </a:spcBef>
              <a:spcAft>
                <a:spcPts val="0"/>
              </a:spcAft>
              <a:buSzPts val="1600"/>
              <a:buChar char="●"/>
            </a:pPr>
            <a:r>
              <a:rPr lang="en" sz="1600"/>
              <a:t>User application</a:t>
            </a:r>
            <a:endParaRPr sz="1600"/>
          </a:p>
          <a:p>
            <a:pPr indent="-330200" lvl="1" marL="914400" rtl="0" algn="l">
              <a:spcBef>
                <a:spcPts val="0"/>
              </a:spcBef>
              <a:spcAft>
                <a:spcPts val="0"/>
              </a:spcAft>
              <a:buSzPts val="1600"/>
              <a:buChar char="○"/>
            </a:pPr>
            <a:r>
              <a:rPr lang="en" sz="1600"/>
              <a:t>Show network statistics and sensory data</a:t>
            </a:r>
            <a:endParaRPr sz="1600"/>
          </a:p>
          <a:p>
            <a:pPr indent="-330200" lvl="1" marL="914400" rtl="0" algn="l">
              <a:spcBef>
                <a:spcPts val="0"/>
              </a:spcBef>
              <a:spcAft>
                <a:spcPts val="0"/>
              </a:spcAft>
              <a:buSzPts val="1600"/>
              <a:buChar char="○"/>
            </a:pPr>
            <a:r>
              <a:rPr lang="en" sz="1600"/>
              <a:t>Network configuration</a:t>
            </a:r>
            <a:endParaRPr sz="1600"/>
          </a:p>
          <a:p>
            <a:pPr indent="-330200" lvl="0" marL="457200" rtl="0" algn="l">
              <a:spcBef>
                <a:spcPts val="0"/>
              </a:spcBef>
              <a:spcAft>
                <a:spcPts val="0"/>
              </a:spcAft>
              <a:buSzPts val="1600"/>
              <a:buChar char="●"/>
            </a:pPr>
            <a:r>
              <a:rPr lang="en" sz="1600"/>
              <a:t>Lesson plans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Completed Work</a:t>
            </a:r>
            <a:endParaRPr/>
          </a:p>
        </p:txBody>
      </p:sp>
      <p:sp>
        <p:nvSpPr>
          <p:cNvPr id="79" name="Google Shape;79;p16"/>
          <p:cNvSpPr txBox="1"/>
          <p:nvPr>
            <p:ph idx="1" type="body"/>
          </p:nvPr>
        </p:nvSpPr>
        <p:spPr>
          <a:xfrm>
            <a:off x="311700" y="1152475"/>
            <a:ext cx="57021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Network Configuration</a:t>
            </a:r>
            <a:endParaRPr/>
          </a:p>
          <a:p>
            <a:pPr indent="-304800" lvl="1" marL="914400" rtl="0" algn="l">
              <a:spcBef>
                <a:spcPts val="0"/>
              </a:spcBef>
              <a:spcAft>
                <a:spcPts val="0"/>
              </a:spcAft>
              <a:buSzPts val="1200"/>
              <a:buChar char="○"/>
            </a:pPr>
            <a:r>
              <a:rPr lang="en"/>
              <a:t>Setup scripts for each node type</a:t>
            </a:r>
            <a:endParaRPr/>
          </a:p>
          <a:p>
            <a:pPr indent="-304800" lvl="1" marL="914400" rtl="0" algn="l">
              <a:spcBef>
                <a:spcPts val="0"/>
              </a:spcBef>
              <a:spcAft>
                <a:spcPts val="0"/>
              </a:spcAft>
              <a:buSzPts val="1200"/>
              <a:buChar char="○"/>
            </a:pPr>
            <a:r>
              <a:rPr lang="en"/>
              <a:t>Wireless access point</a:t>
            </a:r>
            <a:endParaRPr/>
          </a:p>
          <a:p>
            <a:pPr indent="-317500" lvl="0" marL="457200" rtl="0" algn="l">
              <a:spcBef>
                <a:spcPts val="0"/>
              </a:spcBef>
              <a:spcAft>
                <a:spcPts val="0"/>
              </a:spcAft>
              <a:buSzPts val="1400"/>
              <a:buChar char="●"/>
            </a:pPr>
            <a:r>
              <a:rPr lang="en"/>
              <a:t>Camera Node</a:t>
            </a:r>
            <a:endParaRPr/>
          </a:p>
          <a:p>
            <a:pPr indent="-304800" lvl="1" marL="914400" rtl="0" algn="l">
              <a:spcBef>
                <a:spcPts val="0"/>
              </a:spcBef>
              <a:spcAft>
                <a:spcPts val="0"/>
              </a:spcAft>
              <a:buSzPts val="1200"/>
              <a:buChar char="○"/>
            </a:pPr>
            <a:r>
              <a:rPr lang="en"/>
              <a:t>Capturing live video</a:t>
            </a:r>
            <a:endParaRPr/>
          </a:p>
          <a:p>
            <a:pPr indent="-304800" lvl="1" marL="914400" rtl="0" algn="l">
              <a:spcBef>
                <a:spcPts val="0"/>
              </a:spcBef>
              <a:spcAft>
                <a:spcPts val="0"/>
              </a:spcAft>
              <a:buSzPts val="1200"/>
              <a:buChar char="○"/>
            </a:pPr>
            <a:r>
              <a:rPr lang="en"/>
              <a:t>Janus WebRTC server</a:t>
            </a:r>
            <a:endParaRPr/>
          </a:p>
          <a:p>
            <a:pPr indent="-317500" lvl="0" marL="457200" rtl="0" algn="l">
              <a:spcBef>
                <a:spcPts val="0"/>
              </a:spcBef>
              <a:spcAft>
                <a:spcPts val="0"/>
              </a:spcAft>
              <a:buSzPts val="1400"/>
              <a:buChar char="●"/>
            </a:pPr>
            <a:r>
              <a:rPr lang="en"/>
              <a:t>Node REST Server</a:t>
            </a:r>
            <a:endParaRPr/>
          </a:p>
          <a:p>
            <a:pPr indent="-304800" lvl="1" marL="914400" rtl="0" algn="l">
              <a:spcBef>
                <a:spcPts val="0"/>
              </a:spcBef>
              <a:spcAft>
                <a:spcPts val="0"/>
              </a:spcAft>
              <a:buSzPts val="1200"/>
              <a:buChar char="○"/>
            </a:pPr>
            <a:r>
              <a:rPr lang="en"/>
              <a:t>API for fetching and modifying static node properties</a:t>
            </a:r>
            <a:endParaRPr/>
          </a:p>
          <a:p>
            <a:pPr indent="-317500" lvl="0" marL="457200" rtl="0" algn="l">
              <a:spcBef>
                <a:spcPts val="0"/>
              </a:spcBef>
              <a:spcAft>
                <a:spcPts val="0"/>
              </a:spcAft>
              <a:buSzPts val="1400"/>
              <a:buChar char="●"/>
            </a:pPr>
            <a:r>
              <a:rPr lang="en"/>
              <a:t>User Application</a:t>
            </a:r>
            <a:endParaRPr/>
          </a:p>
          <a:p>
            <a:pPr indent="-304800" lvl="1" marL="914400" rtl="0" algn="l">
              <a:spcBef>
                <a:spcPts val="0"/>
              </a:spcBef>
              <a:spcAft>
                <a:spcPts val="0"/>
              </a:spcAft>
              <a:buSzPts val="1200"/>
              <a:buChar char="○"/>
            </a:pPr>
            <a:r>
              <a:rPr lang="en"/>
              <a:t>Live view of nodes in network</a:t>
            </a:r>
            <a:endParaRPr/>
          </a:p>
          <a:p>
            <a:pPr indent="-304800" lvl="1" marL="914400" rtl="0" algn="l">
              <a:spcBef>
                <a:spcPts val="0"/>
              </a:spcBef>
              <a:spcAft>
                <a:spcPts val="0"/>
              </a:spcAft>
              <a:buSzPts val="1200"/>
              <a:buChar char="○"/>
            </a:pPr>
            <a:r>
              <a:rPr lang="en"/>
              <a:t>WebRTC video streaming client</a:t>
            </a:r>
            <a:endParaRPr/>
          </a:p>
          <a:p>
            <a:pPr indent="-317500" lvl="0" marL="457200" rtl="0" algn="l">
              <a:spcBef>
                <a:spcPts val="0"/>
              </a:spcBef>
              <a:spcAft>
                <a:spcPts val="0"/>
              </a:spcAft>
              <a:buSzPts val="1400"/>
              <a:buChar char="●"/>
            </a:pPr>
            <a:r>
              <a:rPr lang="en"/>
              <a:t>Backend Application</a:t>
            </a:r>
            <a:endParaRPr/>
          </a:p>
          <a:p>
            <a:pPr indent="-304800" lvl="1" marL="914400" rtl="0" algn="l">
              <a:spcBef>
                <a:spcPts val="0"/>
              </a:spcBef>
              <a:spcAft>
                <a:spcPts val="0"/>
              </a:spcAft>
              <a:buSzPts val="1200"/>
              <a:buChar char="○"/>
            </a:pPr>
            <a:r>
              <a:rPr lang="en"/>
              <a:t>REST API for communicating with individual nodes</a:t>
            </a:r>
            <a:endParaRPr/>
          </a:p>
          <a:p>
            <a:pPr indent="-304800" lvl="1" marL="914400" rtl="0" algn="l">
              <a:spcBef>
                <a:spcPts val="0"/>
              </a:spcBef>
              <a:spcAft>
                <a:spcPts val="0"/>
              </a:spcAft>
              <a:buSzPts val="1200"/>
              <a:buChar char="○"/>
            </a:pPr>
            <a:r>
              <a:rPr lang="en"/>
              <a:t>Currently serves mocked data for testing purposes</a:t>
            </a:r>
            <a:endParaRPr/>
          </a:p>
        </p:txBody>
      </p:sp>
      <p:pic>
        <p:nvPicPr>
          <p:cNvPr id="80" name="Google Shape;80;p16"/>
          <p:cNvPicPr preferRelativeResize="0"/>
          <p:nvPr/>
        </p:nvPicPr>
        <p:blipFill>
          <a:blip r:embed="rId3">
            <a:alphaModFix/>
          </a:blip>
          <a:stretch>
            <a:fillRect/>
          </a:stretch>
        </p:blipFill>
        <p:spPr>
          <a:xfrm>
            <a:off x="6013791" y="445025"/>
            <a:ext cx="2476908" cy="4123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701038" y="152400"/>
            <a:ext cx="7741919" cy="48386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701038" y="152400"/>
            <a:ext cx="7741919" cy="48386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echnical challenges - Networking</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components don’t work together yet.</a:t>
            </a:r>
            <a:endParaRPr/>
          </a:p>
          <a:p>
            <a:pPr indent="-317500" lvl="1" marL="914400" rtl="0" algn="l">
              <a:spcBef>
                <a:spcPts val="0"/>
              </a:spcBef>
              <a:spcAft>
                <a:spcPts val="0"/>
              </a:spcAft>
              <a:buSzPts val="1400"/>
              <a:buChar char="○"/>
            </a:pPr>
            <a:r>
              <a:rPr lang="en"/>
              <a:t>Mesh network and wireless interface are not communicating with each other</a:t>
            </a:r>
            <a:endParaRPr/>
          </a:p>
          <a:p>
            <a:pPr indent="-342900" lvl="0" marL="457200" rtl="0" algn="l">
              <a:spcBef>
                <a:spcPts val="0"/>
              </a:spcBef>
              <a:spcAft>
                <a:spcPts val="0"/>
              </a:spcAft>
              <a:buSzPts val="1800"/>
              <a:buChar char="●"/>
            </a:pPr>
            <a:r>
              <a:rPr lang="en"/>
              <a:t>Backend doesn’t properly return the list of nodes on the network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Remaining goals for this semester</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Finish assembly</a:t>
            </a:r>
            <a:endParaRPr/>
          </a:p>
          <a:p>
            <a:pPr indent="-317500" lvl="1" marL="914400" rtl="0" algn="l">
              <a:spcBef>
                <a:spcPts val="0"/>
              </a:spcBef>
              <a:spcAft>
                <a:spcPts val="0"/>
              </a:spcAft>
              <a:buSzPts val="1400"/>
              <a:buChar char="○"/>
            </a:pPr>
            <a:r>
              <a:rPr lang="en"/>
              <a:t>Batteries and cases</a:t>
            </a:r>
            <a:endParaRPr/>
          </a:p>
          <a:p>
            <a:pPr indent="-317500" lvl="1" marL="914400" rtl="0" algn="l">
              <a:spcBef>
                <a:spcPts val="0"/>
              </a:spcBef>
              <a:spcAft>
                <a:spcPts val="0"/>
              </a:spcAft>
              <a:buSzPts val="1400"/>
              <a:buChar char="○"/>
            </a:pPr>
            <a:r>
              <a:rPr lang="en"/>
              <a:t>Camera and mount</a:t>
            </a:r>
            <a:endParaRPr/>
          </a:p>
          <a:p>
            <a:pPr indent="-342900" lvl="0" marL="457200" rtl="0" algn="l">
              <a:spcBef>
                <a:spcPts val="0"/>
              </a:spcBef>
              <a:spcAft>
                <a:spcPts val="0"/>
              </a:spcAft>
              <a:buSzPts val="1800"/>
              <a:buChar char="●"/>
            </a:pPr>
            <a:r>
              <a:rPr lang="en"/>
              <a:t>UI/UX Changes</a:t>
            </a:r>
            <a:endParaRPr/>
          </a:p>
          <a:p>
            <a:pPr indent="-317500" lvl="1" marL="914400" rtl="0" algn="l">
              <a:spcBef>
                <a:spcPts val="0"/>
              </a:spcBef>
              <a:spcAft>
                <a:spcPts val="0"/>
              </a:spcAft>
              <a:buSzPts val="1400"/>
              <a:buChar char="○"/>
            </a:pPr>
            <a:r>
              <a:rPr lang="en"/>
              <a:t>Issue commands from master node to nodes</a:t>
            </a:r>
            <a:endParaRPr/>
          </a:p>
          <a:p>
            <a:pPr indent="-317500" lvl="1" marL="914400" rtl="0" algn="l">
              <a:spcBef>
                <a:spcPts val="0"/>
              </a:spcBef>
              <a:spcAft>
                <a:spcPts val="0"/>
              </a:spcAft>
              <a:buSzPts val="1400"/>
              <a:buChar char="○"/>
            </a:pPr>
            <a:r>
              <a:rPr lang="en"/>
              <a:t>Allow for certain properties, such as the name of the node, to be edited from the UI</a:t>
            </a:r>
            <a:endParaRPr/>
          </a:p>
          <a:p>
            <a:pPr indent="-317500" lvl="1" marL="914400" rtl="0" algn="l">
              <a:spcBef>
                <a:spcPts val="0"/>
              </a:spcBef>
              <a:spcAft>
                <a:spcPts val="0"/>
              </a:spcAft>
              <a:buSzPts val="1400"/>
              <a:buChar char="○"/>
            </a:pPr>
            <a:r>
              <a:rPr lang="en"/>
              <a:t>Simplify startup process to allow for a better user experience</a:t>
            </a:r>
            <a:endParaRPr/>
          </a:p>
          <a:p>
            <a:pPr indent="-342900" lvl="0" marL="457200" rtl="0" algn="l">
              <a:spcBef>
                <a:spcPts val="0"/>
              </a:spcBef>
              <a:spcAft>
                <a:spcPts val="0"/>
              </a:spcAft>
              <a:buSzPts val="1800"/>
              <a:buChar char="●"/>
            </a:pPr>
            <a:r>
              <a:rPr lang="en"/>
              <a:t>Complete Documentation</a:t>
            </a:r>
            <a:endParaRPr/>
          </a:p>
          <a:p>
            <a:pPr indent="-317500" lvl="1" marL="914400" rtl="0" algn="l">
              <a:spcBef>
                <a:spcPts val="0"/>
              </a:spcBef>
              <a:spcAft>
                <a:spcPts val="0"/>
              </a:spcAft>
              <a:buSzPts val="1400"/>
              <a:buChar char="○"/>
            </a:pPr>
            <a:r>
              <a:rPr lang="en"/>
              <a:t>Detail each component</a:t>
            </a:r>
            <a:endParaRPr/>
          </a:p>
          <a:p>
            <a:pPr indent="-317500" lvl="1" marL="914400" rtl="0" algn="l">
              <a:spcBef>
                <a:spcPts val="0"/>
              </a:spcBef>
              <a:spcAft>
                <a:spcPts val="0"/>
              </a:spcAft>
              <a:buSzPts val="1400"/>
              <a:buChar char="○"/>
            </a:pPr>
            <a:r>
              <a:rPr lang="en"/>
              <a:t>Instructions for set up and use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Automated Start and Configuration</a:t>
            </a:r>
            <a:endParaRPr/>
          </a:p>
          <a:p>
            <a:pPr indent="-317500" lvl="1" marL="914400" rtl="0" algn="l">
              <a:spcBef>
                <a:spcPts val="0"/>
              </a:spcBef>
              <a:spcAft>
                <a:spcPts val="0"/>
              </a:spcAft>
              <a:buSzPts val="1400"/>
              <a:buChar char="○"/>
            </a:pPr>
            <a:r>
              <a:rPr lang="en"/>
              <a:t>Network Setup</a:t>
            </a:r>
            <a:endParaRPr/>
          </a:p>
          <a:p>
            <a:pPr indent="-317500" lvl="1" marL="914400" rtl="0" algn="l">
              <a:spcBef>
                <a:spcPts val="0"/>
              </a:spcBef>
              <a:spcAft>
                <a:spcPts val="0"/>
              </a:spcAft>
              <a:buSzPts val="1400"/>
              <a:buChar char="○"/>
            </a:pPr>
            <a:r>
              <a:rPr lang="en"/>
              <a:t>Start Applications</a:t>
            </a:r>
            <a:endParaRPr/>
          </a:p>
          <a:p>
            <a:pPr indent="-317500" lvl="1" marL="914400" rtl="0" algn="l">
              <a:spcBef>
                <a:spcPts val="0"/>
              </a:spcBef>
              <a:spcAft>
                <a:spcPts val="0"/>
              </a:spcAft>
              <a:buSzPts val="1400"/>
              <a:buChar char="○"/>
            </a:pPr>
            <a:r>
              <a:rPr lang="en"/>
              <a:t>Race Conditions</a:t>
            </a:r>
            <a:endParaRPr/>
          </a:p>
          <a:p>
            <a:pPr indent="-342900" lvl="0" marL="457200" rtl="0" algn="l">
              <a:spcBef>
                <a:spcPts val="0"/>
              </a:spcBef>
              <a:spcAft>
                <a:spcPts val="0"/>
              </a:spcAft>
              <a:buSzPts val="1800"/>
              <a:buChar char="●"/>
            </a:pPr>
            <a:r>
              <a:rPr lang="en"/>
              <a:t>Other data</a:t>
            </a:r>
            <a:endParaRPr/>
          </a:p>
          <a:p>
            <a:pPr indent="-317500" lvl="1" marL="914400" rtl="0" algn="l">
              <a:spcBef>
                <a:spcPts val="0"/>
              </a:spcBef>
              <a:spcAft>
                <a:spcPts val="0"/>
              </a:spcAft>
              <a:buSzPts val="1400"/>
              <a:buChar char="○"/>
            </a:pPr>
            <a:r>
              <a:rPr lang="en"/>
              <a:t>Network Statistics</a:t>
            </a:r>
            <a:endParaRPr/>
          </a:p>
          <a:p>
            <a:pPr indent="-317500" lvl="1" marL="914400" rtl="0" algn="l">
              <a:spcBef>
                <a:spcPts val="0"/>
              </a:spcBef>
              <a:spcAft>
                <a:spcPts val="0"/>
              </a:spcAft>
              <a:buSzPts val="1400"/>
              <a:buChar char="○"/>
            </a:pPr>
            <a:r>
              <a:rPr lang="en"/>
              <a:t>System Statistics</a:t>
            </a:r>
            <a:endParaRPr/>
          </a:p>
          <a:p>
            <a:pPr indent="-342900" lvl="0" marL="457200" rtl="0" algn="l">
              <a:spcBef>
                <a:spcPts val="0"/>
              </a:spcBef>
              <a:spcAft>
                <a:spcPts val="0"/>
              </a:spcAft>
              <a:buSzPts val="1800"/>
              <a:buChar char="●"/>
            </a:pPr>
            <a:r>
              <a:rPr lang="en"/>
              <a:t>Lesson Plans</a:t>
            </a:r>
            <a:endParaRPr/>
          </a:p>
          <a:p>
            <a:pPr indent="-317500" lvl="1" marL="914400" rtl="0" algn="l">
              <a:spcBef>
                <a:spcPts val="0"/>
              </a:spcBef>
              <a:spcAft>
                <a:spcPts val="0"/>
              </a:spcAft>
              <a:buSzPts val="1400"/>
              <a:buChar char="○"/>
            </a:pPr>
            <a:r>
              <a:rPr lang="en"/>
              <a:t>Activities for Students</a:t>
            </a:r>
            <a:endParaRPr/>
          </a:p>
        </p:txBody>
      </p:sp>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Group Work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