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9a2e2df2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9a2e2df2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Wireless internet access is now </a:t>
            </a:r>
            <a:r>
              <a:rPr lang="en"/>
              <a:t>available</a:t>
            </a:r>
            <a:r>
              <a:rPr lang="en"/>
              <a:t> practically everywhere. Smartphones and similar devices are extremely common, even among K12 students. But the people using it, especially children, don’t understand the technology and methods behind wireless networking. If K12 students could be introduced to the concepts involved in running these networks, certainly more will go into careers involving computing and networking.</a:t>
            </a:r>
            <a:endParaRPr/>
          </a:p>
          <a:p>
            <a:pPr indent="0" lvl="0" marL="0" rtl="0" algn="l">
              <a:spcBef>
                <a:spcPts val="0"/>
              </a:spcBef>
              <a:spcAft>
                <a:spcPts val="0"/>
              </a:spcAft>
              <a:buNone/>
            </a:pPr>
            <a:r>
              <a:rPr lang="en"/>
              <a:t>So, what is the best way to introduce young students to wireless technology? To enable easy understanding of wireless systems, students should be able to tie the intangible signals to a physical object that can be interacted with to change the behavior of the system. Using real world data would improve the learning experience by allowing children to see changes in real time. Finally, displaying information on a GUI will simplify any activities for both students and teachers.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9a5f49d184_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9a5f49d184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project is to make a teaching toolkit that will give teachers and students hands-on experience with wireless networking.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First, there will be a set of wireless networking nodes that, when powered on, form an ad-hoc network. Some of these nodes will have sensors or cameras that provide data to be sent through the network. And one of these nodes will act as the “Network Master” node, which serves as the destination for all data in the network.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will be a web-based user application hosted on the network master node. This application will visualize network statistics and sensory data, such as video streams, to a large display. The intent is that students will be able to move the nodes around an open space and will see how physical distance and obstructions affect the quality of the network connection. The user application will also allow some network configuration.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Lastly, we will prepare a small set of lesson plans that will aid the instructors in conducting the activities.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9a5f49d18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9a5f49d18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9a5f49d18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9a5f49d18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of our primary technical challenges has been video streaming from the camera nodes to the instructor station. The primary goal is to provide a stream where students can recognize each other from the feed and get the sense of a continuous view across the network. We are targeting a resolution of at least 300x300, a framerate of at least 3 frames per second, and a latency of at most 2 seconds from the camera to the instructor station feed.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looked at many video streaming protocols, containers, and codecs to accomplish this. Initially, we wanted to use the open source VLC web plugin from VideoLAN, as it would allow us to easily run protocols such as RTP and RTSP. Unfortunately, it has not been maintained and is incompatible with modern browsers. More modern solutions, such as MPEG-DASH (Dynamic Adaptive Streaming over HTTP) and WebRTC, would require us to create complex configurations and implement parts of the protocols ourselves. MJPEG required minimal setup, but the latency was unacceptable.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9a5f49d18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9a5f49d18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Ultimately, we selected WebRTC as our video protocol. It performed better than the other options we tested, and has broad compatibility with the latest versions of Firefox and Chrome. As shown in the diagram, the Janus WebRTC Gateway converts our H.264 RTP stream to WebRTC. On the client side, Janus provides a JavaScript API and documentation for interacting with the Janus gateway that does not require the developer to deal directly with the inner workings of WebRTC, such as establishing a signalling server and handling the session description protocol (SDP) file.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FFmpeg is used to create the initial video stream on the camera node. It provides H.264 support, which is easy to use with Janus, and does not suffer from the same stuttering issues as GStreamer.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created a Docker container to ease the deployment of Janus and FFmpeg on our camera nodes. It handles our dependencies automatically and provides transparent access to the camera module and host network interface, and the results are virtually identical to running Janus and FFmpeg directly on the Pi.</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9a5f49d184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9a5f49d184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graysonc@iasta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An Advanced Networking Outreach for Kids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rgbClr val="ADADAD"/>
                </a:solidFill>
              </a:rPr>
              <a:t>Team Name: sddec20-05</a:t>
            </a:r>
            <a:endParaRPr>
              <a:solidFill>
                <a:srgbClr val="ADADAD"/>
              </a:solidFill>
            </a:endParaRPr>
          </a:p>
          <a:p>
            <a:pPr indent="0" lvl="0" marL="0" rtl="0" algn="ctr">
              <a:spcBef>
                <a:spcPts val="0"/>
              </a:spcBef>
              <a:spcAft>
                <a:spcPts val="0"/>
              </a:spcAft>
              <a:buClr>
                <a:schemeClr val="dk1"/>
              </a:buClr>
              <a:buSzPts val="1100"/>
              <a:buFont typeface="Arial"/>
              <a:buNone/>
            </a:pPr>
            <a:r>
              <a:rPr lang="en">
                <a:solidFill>
                  <a:srgbClr val="ADADAD"/>
                </a:solidFill>
              </a:rPr>
              <a:t>Leader: </a:t>
            </a:r>
            <a:r>
              <a:rPr lang="en">
                <a:solidFill>
                  <a:srgbClr val="ADADAD"/>
                </a:solidFill>
              </a:rPr>
              <a:t>Grayson Cox (</a:t>
            </a:r>
            <a:r>
              <a:rPr lang="en" u="sng">
                <a:solidFill>
                  <a:schemeClr val="hlink"/>
                </a:solidFill>
                <a:hlinkClick r:id="rId3"/>
              </a:rPr>
              <a:t>graysonc@iastate.edu</a:t>
            </a:r>
            <a:r>
              <a:rPr lang="en">
                <a:solidFill>
                  <a:srgbClr val="ADADAD"/>
                </a:solidFill>
              </a:rPr>
              <a:t>)</a:t>
            </a:r>
            <a:endParaRPr>
              <a:solidFill>
                <a:srgbClr val="ADADAD"/>
              </a:solidFill>
            </a:endParaRPr>
          </a:p>
          <a:p>
            <a:pPr indent="0" lvl="0" marL="0" rtl="0" algn="ctr">
              <a:spcBef>
                <a:spcPts val="0"/>
              </a:spcBef>
              <a:spcAft>
                <a:spcPts val="0"/>
              </a:spcAft>
              <a:buClr>
                <a:schemeClr val="dk1"/>
              </a:buClr>
              <a:buSzPts val="1100"/>
              <a:buFont typeface="Arial"/>
              <a:buNone/>
            </a:pPr>
            <a:r>
              <a:rPr lang="en">
                <a:solidFill>
                  <a:srgbClr val="ADADAD"/>
                </a:solidFill>
              </a:rPr>
              <a:t>Members: Austin Dvorak, Ryan Newell, Ross Thedens, Spencer Parry, Malcolm Johnson</a:t>
            </a:r>
            <a:endParaRPr>
              <a:solidFill>
                <a:srgbClr val="ADADAD"/>
              </a:solidFill>
            </a:endParaRPr>
          </a:p>
          <a:p>
            <a:pPr indent="0" lvl="0" marL="0" rtl="0" algn="ctr">
              <a:spcBef>
                <a:spcPts val="0"/>
              </a:spcBef>
              <a:spcAft>
                <a:spcPts val="0"/>
              </a:spcAft>
              <a:buClr>
                <a:schemeClr val="dk1"/>
              </a:buClr>
              <a:buSzPts val="1100"/>
              <a:buFont typeface="Arial"/>
              <a:buNone/>
            </a:pPr>
            <a:r>
              <a:t/>
            </a:r>
            <a:endParaRPr>
              <a:solidFill>
                <a:srgbClr val="ADADA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 Statement</a:t>
            </a:r>
            <a:endParaRPr/>
          </a:p>
        </p:txBody>
      </p:sp>
      <p:sp>
        <p:nvSpPr>
          <p:cNvPr id="61" name="Google Shape;61;p1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Wireless networks are now commonplace</a:t>
            </a:r>
            <a:endParaRPr sz="1600"/>
          </a:p>
          <a:p>
            <a:pPr indent="0" lvl="0" marL="0" rtl="0" algn="l">
              <a:spcBef>
                <a:spcPts val="1600"/>
              </a:spcBef>
              <a:spcAft>
                <a:spcPts val="0"/>
              </a:spcAft>
              <a:buNone/>
            </a:pPr>
            <a:r>
              <a:t/>
            </a:r>
            <a:endParaRPr sz="1600"/>
          </a:p>
          <a:p>
            <a:pPr indent="-330200" lvl="0" marL="457200" rtl="0" algn="l">
              <a:spcBef>
                <a:spcPts val="1600"/>
              </a:spcBef>
              <a:spcAft>
                <a:spcPts val="0"/>
              </a:spcAft>
              <a:buSzPts val="1600"/>
              <a:buChar char="●"/>
            </a:pPr>
            <a:r>
              <a:rPr lang="en" sz="1600"/>
              <a:t>K12 students use wifi regularly</a:t>
            </a:r>
            <a:endParaRPr sz="1600"/>
          </a:p>
          <a:p>
            <a:pPr indent="-317500" lvl="1" marL="914400" rtl="0" algn="l">
              <a:spcBef>
                <a:spcPts val="0"/>
              </a:spcBef>
              <a:spcAft>
                <a:spcPts val="0"/>
              </a:spcAft>
              <a:buSzPts val="1400"/>
              <a:buChar char="○"/>
            </a:pPr>
            <a:r>
              <a:rPr lang="en" sz="1400"/>
              <a:t>Aren’t taught </a:t>
            </a:r>
            <a:r>
              <a:rPr lang="en" sz="1400"/>
              <a:t>mechanics behind it</a:t>
            </a:r>
            <a:endParaRPr sz="1400"/>
          </a:p>
          <a:p>
            <a:pPr indent="-317500" lvl="1" marL="914400" rtl="0" algn="l">
              <a:spcBef>
                <a:spcPts val="0"/>
              </a:spcBef>
              <a:spcAft>
                <a:spcPts val="0"/>
              </a:spcAft>
              <a:buSzPts val="1400"/>
              <a:buChar char="○"/>
            </a:pPr>
            <a:r>
              <a:rPr lang="en" sz="1400"/>
              <a:t>Opportunity to raise interest in computing</a:t>
            </a:r>
            <a:endParaRPr sz="1400"/>
          </a:p>
          <a:p>
            <a:pPr indent="0" lvl="0" marL="0" rtl="0" algn="l">
              <a:spcBef>
                <a:spcPts val="1600"/>
              </a:spcBef>
              <a:spcAft>
                <a:spcPts val="1600"/>
              </a:spcAft>
              <a:buNone/>
            </a:pPr>
            <a:r>
              <a:t/>
            </a:r>
            <a:endParaRPr/>
          </a:p>
        </p:txBody>
      </p:sp>
      <p:sp>
        <p:nvSpPr>
          <p:cNvPr id="62" name="Google Shape;62;p1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How to teach children about wireless technology?</a:t>
            </a:r>
            <a:endParaRPr sz="1600"/>
          </a:p>
          <a:p>
            <a:pPr indent="-317500" lvl="1" marL="914400" rtl="0" algn="l">
              <a:spcBef>
                <a:spcPts val="0"/>
              </a:spcBef>
              <a:spcAft>
                <a:spcPts val="0"/>
              </a:spcAft>
              <a:buSzPts val="1400"/>
              <a:buChar char="○"/>
            </a:pPr>
            <a:r>
              <a:rPr lang="en" sz="1400"/>
              <a:t>Connect the intangible signals to a physical object</a:t>
            </a:r>
            <a:endParaRPr sz="1400"/>
          </a:p>
          <a:p>
            <a:pPr indent="-317500" lvl="1" marL="914400" rtl="0" algn="l">
              <a:spcBef>
                <a:spcPts val="0"/>
              </a:spcBef>
              <a:spcAft>
                <a:spcPts val="0"/>
              </a:spcAft>
              <a:buSzPts val="1400"/>
              <a:buChar char="○"/>
            </a:pPr>
            <a:r>
              <a:rPr lang="en" sz="1400"/>
              <a:t>Use real world data</a:t>
            </a:r>
            <a:endParaRPr sz="1400"/>
          </a:p>
          <a:p>
            <a:pPr indent="-317500" lvl="1" marL="914400" rtl="0" algn="l">
              <a:spcBef>
                <a:spcPts val="0"/>
              </a:spcBef>
              <a:spcAft>
                <a:spcPts val="0"/>
              </a:spcAft>
              <a:buSzPts val="1400"/>
              <a:buChar char="○"/>
            </a:pPr>
            <a:r>
              <a:rPr lang="en" sz="1400"/>
              <a:t>Visually demonstrate functions with GUI</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3999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Statement</a:t>
            </a:r>
            <a:endParaRPr/>
          </a:p>
        </p:txBody>
      </p:sp>
      <p:sp>
        <p:nvSpPr>
          <p:cNvPr id="68" name="Google Shape;68;p1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Portable wireless network nodes</a:t>
            </a:r>
            <a:endParaRPr/>
          </a:p>
          <a:p>
            <a:pPr indent="-304800" lvl="1" marL="914400" rtl="0" algn="l">
              <a:spcBef>
                <a:spcPts val="0"/>
              </a:spcBef>
              <a:spcAft>
                <a:spcPts val="0"/>
              </a:spcAft>
              <a:buSzPts val="1200"/>
              <a:buChar char="○"/>
            </a:pPr>
            <a:r>
              <a:rPr lang="en"/>
              <a:t>Relay nodes</a:t>
            </a:r>
            <a:endParaRPr/>
          </a:p>
          <a:p>
            <a:pPr indent="-304800" lvl="1" marL="914400" rtl="0" algn="l">
              <a:spcBef>
                <a:spcPts val="0"/>
              </a:spcBef>
              <a:spcAft>
                <a:spcPts val="0"/>
              </a:spcAft>
              <a:buSzPts val="1200"/>
              <a:buChar char="○"/>
            </a:pPr>
            <a:r>
              <a:rPr lang="en"/>
              <a:t>Sensor nodes</a:t>
            </a:r>
            <a:endParaRPr/>
          </a:p>
          <a:p>
            <a:pPr indent="-304800" lvl="1" marL="914400" rtl="0" algn="l">
              <a:spcBef>
                <a:spcPts val="0"/>
              </a:spcBef>
              <a:spcAft>
                <a:spcPts val="0"/>
              </a:spcAft>
              <a:buSzPts val="1200"/>
              <a:buChar char="○"/>
            </a:pPr>
            <a:r>
              <a:rPr lang="en"/>
              <a:t>Network master node</a:t>
            </a:r>
            <a:endParaRPr/>
          </a:p>
          <a:p>
            <a:pPr indent="-317500" lvl="0" marL="457200" rtl="0" algn="l">
              <a:spcBef>
                <a:spcPts val="0"/>
              </a:spcBef>
              <a:spcAft>
                <a:spcPts val="0"/>
              </a:spcAft>
              <a:buSzPts val="1400"/>
              <a:buChar char="●"/>
            </a:pPr>
            <a:r>
              <a:rPr lang="en"/>
              <a:t>User application</a:t>
            </a:r>
            <a:endParaRPr/>
          </a:p>
          <a:p>
            <a:pPr indent="-304800" lvl="1" marL="914400" rtl="0" algn="l">
              <a:spcBef>
                <a:spcPts val="0"/>
              </a:spcBef>
              <a:spcAft>
                <a:spcPts val="0"/>
              </a:spcAft>
              <a:buSzPts val="1200"/>
              <a:buChar char="○"/>
            </a:pPr>
            <a:r>
              <a:rPr lang="en"/>
              <a:t>Show network statistics and sensory data</a:t>
            </a:r>
            <a:endParaRPr/>
          </a:p>
          <a:p>
            <a:pPr indent="-304800" lvl="1" marL="914400" rtl="0" algn="l">
              <a:spcBef>
                <a:spcPts val="0"/>
              </a:spcBef>
              <a:spcAft>
                <a:spcPts val="0"/>
              </a:spcAft>
              <a:buSzPts val="1200"/>
              <a:buChar char="○"/>
            </a:pPr>
            <a:r>
              <a:rPr lang="en"/>
              <a:t>Network configuration</a:t>
            </a:r>
            <a:endParaRPr/>
          </a:p>
          <a:p>
            <a:pPr indent="-317500" lvl="0" marL="457200" rtl="0" algn="l">
              <a:spcBef>
                <a:spcPts val="0"/>
              </a:spcBef>
              <a:spcAft>
                <a:spcPts val="0"/>
              </a:spcAft>
              <a:buSzPts val="1400"/>
              <a:buChar char="●"/>
            </a:pPr>
            <a:r>
              <a:rPr lang="en"/>
              <a:t>Lesson plans</a:t>
            </a:r>
            <a:endParaRPr/>
          </a:p>
        </p:txBody>
      </p:sp>
      <p:pic>
        <p:nvPicPr>
          <p:cNvPr id="69" name="Google Shape;69;p15"/>
          <p:cNvPicPr preferRelativeResize="0"/>
          <p:nvPr/>
        </p:nvPicPr>
        <p:blipFill rotWithShape="1">
          <a:blip r:embed="rId3">
            <a:alphaModFix/>
          </a:blip>
          <a:srcRect b="0" l="0" r="14507" t="0"/>
          <a:stretch/>
        </p:blipFill>
        <p:spPr>
          <a:xfrm>
            <a:off x="4226450" y="414788"/>
            <a:ext cx="4917550" cy="4313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Goals for this semester</a:t>
            </a:r>
            <a:endParaRPr/>
          </a:p>
        </p:txBody>
      </p:sp>
      <p:sp>
        <p:nvSpPr>
          <p:cNvPr id="75" name="Google Shape;75;p1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Order remaining parts</a:t>
            </a:r>
            <a:endParaRPr/>
          </a:p>
          <a:p>
            <a:pPr indent="-317500" lvl="0" marL="457200" rtl="0" algn="l">
              <a:spcBef>
                <a:spcPts val="0"/>
              </a:spcBef>
              <a:spcAft>
                <a:spcPts val="0"/>
              </a:spcAft>
              <a:buSzPts val="1400"/>
              <a:buChar char="●"/>
            </a:pPr>
            <a:r>
              <a:rPr lang="en"/>
              <a:t>Assemble nodes</a:t>
            </a:r>
            <a:endParaRPr/>
          </a:p>
          <a:p>
            <a:pPr indent="-317500" lvl="0" marL="457200" rtl="0" algn="l">
              <a:spcBef>
                <a:spcPts val="0"/>
              </a:spcBef>
              <a:spcAft>
                <a:spcPts val="0"/>
              </a:spcAft>
              <a:buSzPts val="1400"/>
              <a:buChar char="●"/>
            </a:pPr>
            <a:r>
              <a:rPr lang="en"/>
              <a:t>Finish configuration setup</a:t>
            </a:r>
            <a:endParaRPr/>
          </a:p>
          <a:p>
            <a:pPr indent="-304800" lvl="1" marL="914400" rtl="0" algn="l">
              <a:spcBef>
                <a:spcPts val="0"/>
              </a:spcBef>
              <a:spcAft>
                <a:spcPts val="0"/>
              </a:spcAft>
              <a:buSzPts val="1200"/>
              <a:buChar char="○"/>
            </a:pPr>
            <a:r>
              <a:rPr lang="en"/>
              <a:t>Networking</a:t>
            </a:r>
            <a:endParaRPr/>
          </a:p>
          <a:p>
            <a:pPr indent="-304800" lvl="1" marL="914400" rtl="0" algn="l">
              <a:spcBef>
                <a:spcPts val="0"/>
              </a:spcBef>
              <a:spcAft>
                <a:spcPts val="0"/>
              </a:spcAft>
              <a:buSzPts val="1200"/>
              <a:buChar char="○"/>
            </a:pPr>
            <a:r>
              <a:rPr lang="en"/>
              <a:t>Node setup</a:t>
            </a:r>
            <a:endParaRPr/>
          </a:p>
          <a:p>
            <a:pPr indent="-317500" lvl="0" marL="457200" rtl="0" algn="l">
              <a:spcBef>
                <a:spcPts val="0"/>
              </a:spcBef>
              <a:spcAft>
                <a:spcPts val="0"/>
              </a:spcAft>
              <a:buSzPts val="1400"/>
              <a:buChar char="●"/>
            </a:pPr>
            <a:r>
              <a:rPr lang="en"/>
              <a:t>Complete master node-client computer communication</a:t>
            </a:r>
            <a:endParaRPr/>
          </a:p>
        </p:txBody>
      </p:sp>
      <p:sp>
        <p:nvSpPr>
          <p:cNvPr id="76" name="Google Shape;76;p16"/>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Finish Angular App</a:t>
            </a:r>
            <a:endParaRPr/>
          </a:p>
          <a:p>
            <a:pPr indent="-317500" lvl="0" marL="457200" rtl="0" algn="l">
              <a:spcBef>
                <a:spcPts val="0"/>
              </a:spcBef>
              <a:spcAft>
                <a:spcPts val="0"/>
              </a:spcAft>
              <a:buSzPts val="1400"/>
              <a:buChar char="●"/>
            </a:pPr>
            <a:r>
              <a:rPr lang="en"/>
              <a:t>Create a Docker Compose</a:t>
            </a:r>
            <a:endParaRPr/>
          </a:p>
          <a:p>
            <a:pPr indent="-304800" lvl="1" marL="914400" rtl="0" algn="l">
              <a:spcBef>
                <a:spcPts val="0"/>
              </a:spcBef>
              <a:spcAft>
                <a:spcPts val="0"/>
              </a:spcAft>
              <a:buSzPts val="1200"/>
              <a:buChar char="○"/>
            </a:pPr>
            <a:r>
              <a:rPr lang="en"/>
              <a:t>Launches backend and frontend images at the same time</a:t>
            </a:r>
            <a:endParaRPr/>
          </a:p>
          <a:p>
            <a:pPr indent="-304800" lvl="1" marL="914400" rtl="0" algn="l">
              <a:spcBef>
                <a:spcPts val="0"/>
              </a:spcBef>
              <a:spcAft>
                <a:spcPts val="0"/>
              </a:spcAft>
              <a:buSzPts val="1200"/>
              <a:buChar char="○"/>
            </a:pPr>
            <a:r>
              <a:rPr lang="en"/>
              <a:t>Allows for easier deployment</a:t>
            </a:r>
            <a:endParaRPr/>
          </a:p>
          <a:p>
            <a:pPr indent="-317500" lvl="0" marL="457200" rtl="0" algn="l">
              <a:spcBef>
                <a:spcPts val="0"/>
              </a:spcBef>
              <a:spcAft>
                <a:spcPts val="0"/>
              </a:spcAft>
              <a:buSzPts val="1400"/>
              <a:buChar char="●"/>
            </a:pPr>
            <a:r>
              <a:rPr lang="en"/>
              <a:t>Deploy the images onto the nodes</a:t>
            </a:r>
            <a:endParaRPr/>
          </a:p>
          <a:p>
            <a:pPr indent="-317500" lvl="0" marL="457200" rtl="0" algn="l">
              <a:spcBef>
                <a:spcPts val="0"/>
              </a:spcBef>
              <a:spcAft>
                <a:spcPts val="0"/>
              </a:spcAft>
              <a:buSzPts val="1400"/>
              <a:buChar char="●"/>
            </a:pPr>
            <a:r>
              <a:rPr lang="en"/>
              <a:t>Test the final configuration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Requirement for video streaming from camera nodes to instructor station</a:t>
            </a:r>
            <a:endParaRPr/>
          </a:p>
          <a:p>
            <a:pPr indent="-304800" lvl="1" marL="914400" rtl="0" algn="l">
              <a:spcBef>
                <a:spcPts val="0"/>
              </a:spcBef>
              <a:spcAft>
                <a:spcPts val="0"/>
              </a:spcAft>
              <a:buSzPts val="1200"/>
              <a:buChar char="○"/>
            </a:pPr>
            <a:r>
              <a:rPr lang="en"/>
              <a:t>Acceptable resolution, framerate, latency</a:t>
            </a:r>
            <a:br>
              <a:rPr lang="en"/>
            </a:br>
            <a:endParaRPr/>
          </a:p>
          <a:p>
            <a:pPr indent="-317500" lvl="0" marL="457200" rtl="0" algn="l">
              <a:spcBef>
                <a:spcPts val="0"/>
              </a:spcBef>
              <a:spcAft>
                <a:spcPts val="0"/>
              </a:spcAft>
              <a:buSzPts val="1400"/>
              <a:buChar char="●"/>
            </a:pPr>
            <a:r>
              <a:rPr lang="en"/>
              <a:t>Many existing protocols, containers, codecs</a:t>
            </a:r>
            <a:endParaRPr/>
          </a:p>
          <a:p>
            <a:pPr indent="-304800" lvl="1" marL="914400" rtl="0" algn="l">
              <a:spcBef>
                <a:spcPts val="0"/>
              </a:spcBef>
              <a:spcAft>
                <a:spcPts val="0"/>
              </a:spcAft>
              <a:buSzPts val="1200"/>
              <a:buChar char="○"/>
            </a:pPr>
            <a:r>
              <a:rPr lang="en"/>
              <a:t>RTP, RTSP, MPEG-DASH, </a:t>
            </a:r>
            <a:r>
              <a:rPr lang="en"/>
              <a:t>WebM,</a:t>
            </a:r>
            <a:r>
              <a:rPr lang="en"/>
              <a:t> WebRTC, MJPEG</a:t>
            </a:r>
            <a:endParaRPr/>
          </a:p>
          <a:p>
            <a:pPr indent="-304800" lvl="1" marL="914400" rtl="0" algn="l">
              <a:spcBef>
                <a:spcPts val="0"/>
              </a:spcBef>
              <a:spcAft>
                <a:spcPts val="0"/>
              </a:spcAft>
              <a:buSzPts val="1200"/>
              <a:buChar char="○"/>
            </a:pPr>
            <a:r>
              <a:rPr lang="en"/>
              <a:t>H.264, H.265, VP8</a:t>
            </a:r>
            <a:br>
              <a:rPr lang="en"/>
            </a:br>
            <a:endParaRPr/>
          </a:p>
          <a:p>
            <a:pPr indent="-317500" lvl="0" marL="457200" rtl="0" algn="l">
              <a:spcBef>
                <a:spcPts val="0"/>
              </a:spcBef>
              <a:spcAft>
                <a:spcPts val="0"/>
              </a:spcAft>
              <a:buSzPts val="1400"/>
              <a:buChar char="●"/>
            </a:pPr>
            <a:r>
              <a:rPr lang="en"/>
              <a:t>Compatibility, Implementation issues</a:t>
            </a:r>
            <a:endParaRPr/>
          </a:p>
          <a:p>
            <a:pPr indent="-304800" lvl="1" marL="914400" rtl="0" algn="l">
              <a:spcBef>
                <a:spcPts val="0"/>
              </a:spcBef>
              <a:spcAft>
                <a:spcPts val="0"/>
              </a:spcAft>
              <a:buSzPts val="1200"/>
              <a:buChar char="○"/>
            </a:pPr>
            <a:r>
              <a:rPr lang="en"/>
              <a:t>VLC plugin unsupported in modern browsers</a:t>
            </a:r>
            <a:endParaRPr/>
          </a:p>
          <a:p>
            <a:pPr indent="-304800" lvl="1" marL="914400" rtl="0" algn="l">
              <a:spcBef>
                <a:spcPts val="0"/>
              </a:spcBef>
              <a:spcAft>
                <a:spcPts val="0"/>
              </a:spcAft>
              <a:buSzPts val="1200"/>
              <a:buChar char="○"/>
            </a:pPr>
            <a:r>
              <a:rPr lang="en"/>
              <a:t>MPEG-DASH, WebRTC difficult to use</a:t>
            </a:r>
            <a:endParaRPr/>
          </a:p>
          <a:p>
            <a:pPr indent="-304800" lvl="1" marL="914400" rtl="0" algn="l">
              <a:spcBef>
                <a:spcPts val="0"/>
              </a:spcBef>
              <a:spcAft>
                <a:spcPts val="0"/>
              </a:spcAft>
              <a:buSzPts val="1200"/>
              <a:buChar char="○"/>
            </a:pPr>
            <a:r>
              <a:rPr lang="en"/>
              <a:t>MJPEG latency unacceptable</a:t>
            </a:r>
            <a:endParaRPr/>
          </a:p>
          <a:p>
            <a:pPr indent="0" lvl="0" marL="0" rtl="0" algn="l">
              <a:spcBef>
                <a:spcPts val="1600"/>
              </a:spcBef>
              <a:spcAft>
                <a:spcPts val="1600"/>
              </a:spcAft>
              <a:buNone/>
            </a:pPr>
            <a:r>
              <a:t/>
            </a:r>
            <a:endParaRPr/>
          </a:p>
        </p:txBody>
      </p:sp>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challenges - Video Streaming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challenges - Video Streaming</a:t>
            </a:r>
            <a:endParaRPr/>
          </a:p>
        </p:txBody>
      </p:sp>
      <p:pic>
        <p:nvPicPr>
          <p:cNvPr id="88" name="Google Shape;88;p18"/>
          <p:cNvPicPr preferRelativeResize="0"/>
          <p:nvPr/>
        </p:nvPicPr>
        <p:blipFill>
          <a:blip r:embed="rId3">
            <a:alphaModFix/>
          </a:blip>
          <a:stretch>
            <a:fillRect/>
          </a:stretch>
        </p:blipFill>
        <p:spPr>
          <a:xfrm>
            <a:off x="2881225" y="2055200"/>
            <a:ext cx="6086750" cy="1841975"/>
          </a:xfrm>
          <a:prstGeom prst="rect">
            <a:avLst/>
          </a:prstGeom>
          <a:noFill/>
          <a:ln>
            <a:noFill/>
          </a:ln>
        </p:spPr>
      </p:pic>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WebRTC</a:t>
            </a:r>
            <a:endParaRPr/>
          </a:p>
          <a:p>
            <a:pPr indent="-304800" lvl="1" marL="914400" rtl="0" algn="l">
              <a:spcBef>
                <a:spcPts val="0"/>
              </a:spcBef>
              <a:spcAft>
                <a:spcPts val="0"/>
              </a:spcAft>
              <a:buSzPts val="1200"/>
              <a:buChar char="○"/>
            </a:pPr>
            <a:r>
              <a:rPr lang="en"/>
              <a:t>Lowest latency</a:t>
            </a:r>
            <a:endParaRPr/>
          </a:p>
          <a:p>
            <a:pPr indent="-304800" lvl="1" marL="914400" rtl="0" algn="l">
              <a:spcBef>
                <a:spcPts val="0"/>
              </a:spcBef>
              <a:spcAft>
                <a:spcPts val="0"/>
              </a:spcAft>
              <a:buSzPts val="1200"/>
              <a:buChar char="○"/>
            </a:pPr>
            <a:r>
              <a:rPr lang="en"/>
              <a:t>Widest compatibility</a:t>
            </a:r>
            <a:endParaRPr/>
          </a:p>
          <a:p>
            <a:pPr indent="-304800" lvl="1" marL="914400" rtl="0" algn="l">
              <a:spcBef>
                <a:spcPts val="0"/>
              </a:spcBef>
              <a:spcAft>
                <a:spcPts val="0"/>
              </a:spcAft>
              <a:buSzPts val="1200"/>
              <a:buChar char="○"/>
            </a:pPr>
            <a:r>
              <a:rPr lang="en"/>
              <a:t>Janus WebRTC gateway</a:t>
            </a:r>
            <a:endParaRPr/>
          </a:p>
          <a:p>
            <a:pPr indent="-304800" lvl="2" marL="1371600" rtl="0" algn="l">
              <a:spcBef>
                <a:spcPts val="0"/>
              </a:spcBef>
              <a:spcAft>
                <a:spcPts val="0"/>
              </a:spcAft>
              <a:buSzPts val="1200"/>
              <a:buChar char="■"/>
            </a:pPr>
            <a:r>
              <a:rPr lang="en"/>
              <a:t>JavaScript API</a:t>
            </a:r>
            <a:br>
              <a:rPr lang="en"/>
            </a:br>
            <a:endParaRPr/>
          </a:p>
          <a:p>
            <a:pPr indent="-317500" lvl="0" marL="457200" rtl="0" algn="l">
              <a:spcBef>
                <a:spcPts val="0"/>
              </a:spcBef>
              <a:spcAft>
                <a:spcPts val="0"/>
              </a:spcAft>
              <a:buSzPts val="1400"/>
              <a:buChar char="●"/>
            </a:pPr>
            <a:r>
              <a:rPr lang="en"/>
              <a:t>FFmpeg</a:t>
            </a:r>
            <a:endParaRPr/>
          </a:p>
          <a:p>
            <a:pPr indent="-304800" lvl="1" marL="914400" rtl="0" algn="l">
              <a:spcBef>
                <a:spcPts val="0"/>
              </a:spcBef>
              <a:spcAft>
                <a:spcPts val="0"/>
              </a:spcAft>
              <a:buSzPts val="1200"/>
              <a:buChar char="○"/>
            </a:pPr>
            <a:r>
              <a:rPr lang="en"/>
              <a:t>H.264 supported</a:t>
            </a:r>
            <a:endParaRPr/>
          </a:p>
          <a:p>
            <a:pPr indent="-304800" lvl="1" marL="914400" rtl="0" algn="l">
              <a:spcBef>
                <a:spcPts val="0"/>
              </a:spcBef>
              <a:spcAft>
                <a:spcPts val="0"/>
              </a:spcAft>
              <a:buSzPts val="1200"/>
              <a:buChar char="○"/>
            </a:pPr>
            <a:r>
              <a:rPr lang="en"/>
              <a:t>Minimizes stuttering</a:t>
            </a:r>
            <a:br>
              <a:rPr lang="en"/>
            </a:br>
            <a:endParaRPr/>
          </a:p>
          <a:p>
            <a:pPr indent="-317500" lvl="0" marL="457200" rtl="0" algn="l">
              <a:spcBef>
                <a:spcPts val="0"/>
              </a:spcBef>
              <a:spcAft>
                <a:spcPts val="0"/>
              </a:spcAft>
              <a:buSzPts val="1400"/>
              <a:buChar char="●"/>
            </a:pPr>
            <a:r>
              <a:rPr lang="en"/>
              <a:t>Docker</a:t>
            </a:r>
            <a:endParaRPr/>
          </a:p>
          <a:p>
            <a:pPr indent="-304800" lvl="1" marL="914400" rtl="0" algn="l">
              <a:spcBef>
                <a:spcPts val="0"/>
              </a:spcBef>
              <a:spcAft>
                <a:spcPts val="0"/>
              </a:spcAft>
              <a:buSzPts val="1200"/>
              <a:buChar char="○"/>
            </a:pPr>
            <a:r>
              <a:rPr lang="en"/>
              <a:t>Handle dependencies for Janus, FFmpeg</a:t>
            </a:r>
            <a:endParaRPr/>
          </a:p>
          <a:p>
            <a:pPr indent="-304800" lvl="1" marL="914400" rtl="0" algn="l">
              <a:spcBef>
                <a:spcPts val="0"/>
              </a:spcBef>
              <a:spcAft>
                <a:spcPts val="0"/>
              </a:spcAft>
              <a:buSzPts val="1200"/>
              <a:buChar char="○"/>
            </a:pPr>
            <a:r>
              <a:rPr lang="en"/>
              <a:t>Easy to access camera hardware, host network interface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echnical challenges - Networking</a:t>
            </a:r>
            <a:endParaRPr/>
          </a:p>
        </p:txBody>
      </p:sp>
      <p:sp>
        <p:nvSpPr>
          <p:cNvPr id="95" name="Google Shape;95;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-BATMAN-ADV</a:t>
            </a:r>
            <a:endParaRPr/>
          </a:p>
          <a:p>
            <a:pPr indent="0" lvl="0" marL="0" rtl="0" algn="l">
              <a:spcBef>
                <a:spcPts val="1600"/>
              </a:spcBef>
              <a:spcAft>
                <a:spcPts val="0"/>
              </a:spcAft>
              <a:buNone/>
            </a:pPr>
            <a:r>
              <a:rPr lang="en"/>
              <a:t>	-Kernel Level</a:t>
            </a:r>
            <a:endParaRPr/>
          </a:p>
          <a:p>
            <a:pPr indent="0" lvl="0" marL="0" rtl="0" algn="l">
              <a:spcBef>
                <a:spcPts val="1600"/>
              </a:spcBef>
              <a:spcAft>
                <a:spcPts val="0"/>
              </a:spcAft>
              <a:buNone/>
            </a:pPr>
            <a:r>
              <a:rPr lang="en"/>
              <a:t>	-Layer 2 mesh network packet routing</a:t>
            </a:r>
            <a:endParaRPr/>
          </a:p>
          <a:p>
            <a:pPr indent="0" lvl="0" marL="0" rtl="0" algn="l">
              <a:spcBef>
                <a:spcPts val="1600"/>
              </a:spcBef>
              <a:spcAft>
                <a:spcPts val="0"/>
              </a:spcAft>
              <a:buNone/>
            </a:pPr>
            <a:r>
              <a:rPr lang="en"/>
              <a:t>	- Runs on any linux system</a:t>
            </a:r>
            <a:endParaRPr/>
          </a:p>
          <a:p>
            <a:pPr indent="0" lvl="0" marL="457200" rtl="0" algn="l">
              <a:spcBef>
                <a:spcPts val="1600"/>
              </a:spcBef>
              <a:spcAft>
                <a:spcPts val="0"/>
              </a:spcAft>
              <a:buNone/>
            </a:pPr>
            <a:r>
              <a:rPr lang="en"/>
              <a:t>-</a:t>
            </a:r>
            <a:r>
              <a:rPr lang="en"/>
              <a:t>Separate</a:t>
            </a:r>
            <a:r>
              <a:rPr lang="en"/>
              <a:t> physical interfaces from software routing</a:t>
            </a:r>
            <a:endParaRPr/>
          </a:p>
          <a:p>
            <a:pPr indent="0" lvl="0" marL="0" rtl="0" algn="l">
              <a:spcBef>
                <a:spcPts val="1600"/>
              </a:spcBef>
              <a:spcAft>
                <a:spcPts val="1600"/>
              </a:spcAft>
              <a:buNone/>
            </a:pPr>
            <a:r>
              <a:t/>
            </a:r>
            <a:endParaRPr/>
          </a:p>
        </p:txBody>
      </p:sp>
      <p:sp>
        <p:nvSpPr>
          <p:cNvPr id="96" name="Google Shape;96;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-Rpi4 wireless did not allow for IBSS</a:t>
            </a:r>
            <a:endParaRPr/>
          </a:p>
          <a:p>
            <a:pPr indent="0" lvl="0" marL="0" rtl="0" algn="l">
              <a:spcBef>
                <a:spcPts val="1600"/>
              </a:spcBef>
              <a:spcAft>
                <a:spcPts val="0"/>
              </a:spcAft>
              <a:buClr>
                <a:schemeClr val="dk1"/>
              </a:buClr>
              <a:buSzPts val="1100"/>
              <a:buFont typeface="Arial"/>
              <a:buNone/>
            </a:pPr>
            <a:r>
              <a:rPr lang="en"/>
              <a:t>-Most documentation was for RPI3 and before</a:t>
            </a:r>
            <a:endParaRPr/>
          </a:p>
          <a:p>
            <a:pPr indent="0" lvl="0" marL="0" rtl="0" algn="l">
              <a:spcBef>
                <a:spcPts val="1600"/>
              </a:spcBef>
              <a:spcAft>
                <a:spcPts val="1600"/>
              </a:spcAft>
              <a:buClr>
                <a:schemeClr val="dk1"/>
              </a:buClr>
              <a:buSzPts val="1100"/>
              <a:buFont typeface="Arial"/>
              <a:buNone/>
            </a:pPr>
            <a:r>
              <a:rPr lang="en"/>
              <a:t>- Initially interfaces would not integrate with hardware devices</a:t>
            </a:r>
            <a:endParaRPr/>
          </a:p>
        </p:txBody>
      </p:sp>
      <p:pic>
        <p:nvPicPr>
          <p:cNvPr id="97" name="Google Shape;97;p19"/>
          <p:cNvPicPr preferRelativeResize="0"/>
          <p:nvPr/>
        </p:nvPicPr>
        <p:blipFill>
          <a:blip r:embed="rId3">
            <a:alphaModFix/>
          </a:blip>
          <a:stretch>
            <a:fillRect/>
          </a:stretch>
        </p:blipFill>
        <p:spPr>
          <a:xfrm>
            <a:off x="3984125" y="2840575"/>
            <a:ext cx="3544925" cy="1894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