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yson Cox" initials="" lastIdx="2" clrIdx="0"/>
  <p:cmAuthor id="1" name="Austin Dvorak" initials="" lastIdx="1" clrIdx="1"/>
  <p:cmAuthor id="2" name="Ross Thedens"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9" d="100"/>
          <a:sy n="149" d="100"/>
        </p:scale>
        <p:origin x="50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Ross Thedens:</a:t>
            </a:r>
          </a:p>
          <a:p>
            <a:pPr marL="0" lvl="0" indent="0" algn="l" rtl="0">
              <a:spcBef>
                <a:spcPts val="0"/>
              </a:spcBef>
              <a:spcAft>
                <a:spcPts val="0"/>
              </a:spcAft>
              <a:buNone/>
            </a:pPr>
            <a:r>
              <a:rPr lang="en-US" dirty="0"/>
              <a:t>Ad-libbed intro</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116c5f4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116c5f4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Ross Thedens:</a:t>
            </a:r>
            <a:endParaRPr/>
          </a:p>
          <a:p>
            <a:pPr marL="0" lvl="0" indent="0" algn="l" rtl="0">
              <a:spcBef>
                <a:spcPts val="0"/>
              </a:spcBef>
              <a:spcAft>
                <a:spcPts val="0"/>
              </a:spcAft>
              <a:buNone/>
            </a:pPr>
            <a:r>
              <a:rPr lang="en"/>
              <a:t>I’m Ross Thedens, and I will be giving the project overview. Our project’s main goal is to provide an ad-hoc network demonstration with portable nodes. These nodes consist of a Raspberry Pi Single Board Computer, a network interface card, a battery pack, and optionally sensors and cameras. One node, the network master node, maintains a fixed connection to an instructor’s laptop, which runs a user interface application responsible for displaying the data transferred through the network and issuing control commands. The rest of the nodes are Endpoint nodes, which are connected to one another and the network master node in an ad-hoc network. Some endpoint nodes are sensor nodes; they may have sensors and/or a camera connected to them. Others serve as only relay nodes allowing data to flow through the network. The network master node is connected directly to an instructor’s laptop, which runs the user interface and control program. This program displays network statistics and data on a screen and allows users to send commands through the network.</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81272a4e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81272a4e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Ross Thedens:</a:t>
            </a:r>
            <a:endParaRPr/>
          </a:p>
          <a:p>
            <a:pPr marL="0" lvl="0" indent="0" algn="l" rtl="0">
              <a:spcBef>
                <a:spcPts val="0"/>
              </a:spcBef>
              <a:spcAft>
                <a:spcPts val="0"/>
              </a:spcAft>
              <a:buNone/>
            </a:pPr>
            <a:r>
              <a:rPr lang="en"/>
              <a:t>Our project software consists of a series of layers on each different type of device involved. In the diagram shown, green modules represent software that will be developed as part of the project, blue modules represent packages that will be downloaded and installed, and rounded gray modules represent software provided by the instructor. The square gray modules represent the underlying off-the-shelf hardware. Each endpoint node consists of a Raspberry Pi board which runs an ad-hoc routing-capable distribution of Linux. On top of this, we must install the required drivers for sensors, cameras, and wireless network interfaces. At the top, we have a simple data transfer program for sending the data via a UDP socket. The network master node consists of these same layers, but it also runs the UI/Control program backend, which delivers data and receives control signals from the UI/Control frontend (on the instructor’s laptop in a web browser).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8116c5f4f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8116c5f4f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Austin Dvorak:</a:t>
            </a:r>
            <a:endParaRPr/>
          </a:p>
          <a:p>
            <a:pPr marL="0" lvl="0" indent="0" algn="l" rtl="0">
              <a:spcBef>
                <a:spcPts val="0"/>
              </a:spcBef>
              <a:spcAft>
                <a:spcPts val="0"/>
              </a:spcAft>
              <a:buNone/>
            </a:pPr>
            <a:r>
              <a:rPr lang="en"/>
              <a:t>Hello I am Austin Dvorak and I am the Network Systems Manager. The purpose of the relay nodes is to allow for a greater distance between the base station and the sensor nodes. These nodes will simply forward packets from the sensor node to the base station, which is the final relay node that is connected to the user’s laptop. The base station will be running a webserver that will serve up a user interface. The Relay nodes including the base station will be running OpenWRT, a routing firmware that will aid in setting up an automated ad-hoc network. To create the network, we will either be using BATMAN or OSLR, two different ad-hoc networking protocols. Each of these are proactive Ad-hoc protocols, meaning they create a route table on initialization and continuously update the table as nodes are dropped or move within range. Both are supported on openwrt so experimentation will need to be done to decide on which protocol we will use.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8116c5f4f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8116c5f4f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Ryan Newell:</a:t>
            </a:r>
            <a:br>
              <a:rPr lang="en" dirty="0"/>
            </a:br>
            <a:r>
              <a:rPr lang="en" dirty="0"/>
              <a:t>I’m Ryan Newell and I”ll be going over the sensor nodes. These nodes act very similar to the relay nodes but with an extra purpose. Sensor nodes are outfitted with a camera module and can stream video from the camera back to the network master node. The video stream will be sent through the ad-hoc network back to the network master which will then stream that video to the instructor laptop for viewing. This is show that data can be sent through the network and users can see the signal strength changing based on the video quality. As relay nodes are introduced and moved around, the signal might become weak and start to experience packet loss causing video to not be continuous. For example, if the path to the network master is changed have to go through a thick wall the video may start to lose frames and get “jumpy”.</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116c5f4f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116c5f4f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Spencer Parry:</a:t>
            </a:r>
            <a:endParaRPr dirty="0"/>
          </a:p>
          <a:p>
            <a:pPr marL="0" lvl="0" indent="0" algn="l" rtl="0">
              <a:spcBef>
                <a:spcPts val="0"/>
              </a:spcBef>
              <a:spcAft>
                <a:spcPts val="0"/>
              </a:spcAft>
              <a:buNone/>
            </a:pPr>
            <a:r>
              <a:rPr lang="en" dirty="0"/>
              <a:t>Hi my name is Spencer Parry and I am one of the Chief UI engineers on the project. The purpose of our user display is to allow the user to view statistics about the mesh network, control certain aspects about each node, or add or remove a node from the network. The user interface will need to be very user friendly, as middle school students are one of the potential target groups for the project. We are planning on developing the GUI using Angular, and are planning on deploying it onto the main node that will be running a webserver to allow easy access to the GUI via a web browser.</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116c5f4f5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116c5f4f5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Grayson Cox:</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My name is Grayson Cox, and I am a UI developer and the Agile project manager for this project.</a:t>
            </a:r>
            <a:endParaRPr dirty="0"/>
          </a:p>
          <a:p>
            <a:pPr marL="0" lvl="0" indent="0" algn="l" rtl="0">
              <a:spcBef>
                <a:spcPts val="0"/>
              </a:spcBef>
              <a:spcAft>
                <a:spcPts val="0"/>
              </a:spcAft>
              <a:buNone/>
            </a:pPr>
            <a:r>
              <a:rPr lang="en" dirty="0"/>
              <a:t>Here is an overview of our timeline: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As of this month, we have begun experimenting with our own hardware, and we hope to do more in-depth experiments as soon as we receive our equipment from ETG.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By the end of May, we will complete prototypes for our ad-hoc node network. This includes being able to send and receive data across our network.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In late August, the start of the fall semester, we will begin implementing our final designs for the forwarding nodes, sensor nodes, base station and user interface.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We expect to finish the forwarding nodes by the end of September, and have some functioning sensor nodes by October 15. Also in October, we will deliver a functioning UI.</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Lastly, we will spend the month of November improving our UI and preparing our final presentation of the project.</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Ross Thedens:</a:t>
            </a:r>
          </a:p>
          <a:p>
            <a:pPr marL="0" lvl="0" indent="0" algn="l" rtl="0">
              <a:spcBef>
                <a:spcPts val="0"/>
              </a:spcBef>
              <a:spcAft>
                <a:spcPts val="0"/>
              </a:spcAft>
              <a:buNone/>
            </a:pPr>
            <a:r>
              <a:rPr lang="en-US"/>
              <a:t>Ad-libbed conclusion</a:t>
            </a:r>
          </a:p>
        </p:txBody>
      </p:sp>
    </p:spTree>
    <p:extLst>
      <p:ext uri="{BB962C8B-B14F-4D97-AF65-F5344CB8AC3E}">
        <p14:creationId xmlns:p14="http://schemas.microsoft.com/office/powerpoint/2010/main" val="21179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1.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r>
              <a:rPr lang="en" dirty="0"/>
              <a:t>Lightning Talk #2</a:t>
            </a:r>
            <a:br>
              <a:rPr lang="en" dirty="0"/>
            </a:br>
            <a:r>
              <a:rPr lang="en-US" sz="2400" dirty="0"/>
              <a:t>An Advanced Networking Outreach Activity for Kids</a:t>
            </a:r>
            <a:br>
              <a:rPr lang="en-US" sz="2400" dirty="0"/>
            </a:b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sddec20-05:</a:t>
            </a:r>
            <a:r>
              <a:rPr lang="en" dirty="0"/>
              <a:t> Austin Dvorak, Ryan Newell, Ross Thedens, Grayson Cox, Spencer Parry</a:t>
            </a:r>
            <a:endParaRPr dirty="0"/>
          </a:p>
        </p:txBody>
      </p:sp>
      <p:pic>
        <p:nvPicPr>
          <p:cNvPr id="2" name="L2_Intro">
            <a:hlinkClick r:id="" action="ppaction://media"/>
            <a:extLst>
              <a:ext uri="{FF2B5EF4-FFF2-40B4-BE49-F238E27FC236}">
                <a16:creationId xmlns:a16="http://schemas.microsoft.com/office/drawing/2014/main" id="{179B845B-2A67-4275-9D53-9CF06DDF1C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7500" y="0"/>
            <a:ext cx="609600" cy="609600"/>
          </a:xfrm>
          <a:prstGeom prst="rect">
            <a:avLst/>
          </a:prstGeom>
        </p:spPr>
      </p:pic>
    </p:spTree>
  </p:cSld>
  <p:clrMapOvr>
    <a:masterClrMapping/>
  </p:clrMapOvr>
  <p:transition spd="slow" advTm="1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System Overview</a:t>
            </a:r>
            <a:endParaRPr sz="1200"/>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Node Types</a:t>
            </a:r>
            <a:endParaRPr/>
          </a:p>
          <a:p>
            <a:pPr marL="914400" lvl="1" indent="-317500" algn="l" rtl="0">
              <a:spcBef>
                <a:spcPts val="0"/>
              </a:spcBef>
              <a:spcAft>
                <a:spcPts val="0"/>
              </a:spcAft>
              <a:buSzPts val="1400"/>
              <a:buChar char="○"/>
            </a:pPr>
            <a:r>
              <a:rPr lang="en"/>
              <a:t>Network Master</a:t>
            </a:r>
            <a:endParaRPr/>
          </a:p>
          <a:p>
            <a:pPr marL="914400" lvl="1" indent="-317500" algn="l" rtl="0">
              <a:spcBef>
                <a:spcPts val="0"/>
              </a:spcBef>
              <a:spcAft>
                <a:spcPts val="0"/>
              </a:spcAft>
              <a:buSzPts val="1400"/>
              <a:buChar char="○"/>
            </a:pPr>
            <a:r>
              <a:rPr lang="en"/>
              <a:t>Endpoint</a:t>
            </a:r>
            <a:endParaRPr/>
          </a:p>
          <a:p>
            <a:pPr marL="1371600" lvl="2" indent="-317500" algn="l" rtl="0">
              <a:spcBef>
                <a:spcPts val="0"/>
              </a:spcBef>
              <a:spcAft>
                <a:spcPts val="0"/>
              </a:spcAft>
              <a:buSzPts val="1400"/>
              <a:buChar char="■"/>
            </a:pPr>
            <a:r>
              <a:rPr lang="en"/>
              <a:t>Sensor</a:t>
            </a:r>
            <a:endParaRPr/>
          </a:p>
          <a:p>
            <a:pPr marL="1371600" lvl="2" indent="-317500" algn="l" rtl="0">
              <a:spcBef>
                <a:spcPts val="0"/>
              </a:spcBef>
              <a:spcAft>
                <a:spcPts val="0"/>
              </a:spcAft>
              <a:buSzPts val="1400"/>
              <a:buChar char="■"/>
            </a:pPr>
            <a:r>
              <a:rPr lang="en"/>
              <a:t>Relay</a:t>
            </a:r>
            <a:endParaRPr/>
          </a:p>
          <a:p>
            <a:pPr marL="457200" lvl="0" indent="-342900" algn="l" rtl="0">
              <a:spcBef>
                <a:spcPts val="0"/>
              </a:spcBef>
              <a:spcAft>
                <a:spcPts val="0"/>
              </a:spcAft>
              <a:buSzPts val="1800"/>
              <a:buChar char="●"/>
            </a:pPr>
            <a:r>
              <a:rPr lang="en"/>
              <a:t>Connection to UI/Control App</a:t>
            </a:r>
            <a:endParaRPr/>
          </a:p>
          <a:p>
            <a:pPr marL="914400" lvl="1" indent="-317500" algn="l" rtl="0">
              <a:spcBef>
                <a:spcPts val="0"/>
              </a:spcBef>
              <a:spcAft>
                <a:spcPts val="0"/>
              </a:spcAft>
              <a:buSzPts val="1400"/>
              <a:buChar char="○"/>
            </a:pPr>
            <a:r>
              <a:rPr lang="en"/>
              <a:t>Display Data</a:t>
            </a:r>
            <a:endParaRPr/>
          </a:p>
          <a:p>
            <a:pPr marL="914400" lvl="1" indent="-317500" algn="l" rtl="0">
              <a:spcBef>
                <a:spcPts val="0"/>
              </a:spcBef>
              <a:spcAft>
                <a:spcPts val="0"/>
              </a:spcAft>
              <a:buSzPts val="1400"/>
              <a:buChar char="○"/>
            </a:pPr>
            <a:r>
              <a:rPr lang="en"/>
              <a:t>Control Flow</a:t>
            </a:r>
            <a:endParaRPr/>
          </a:p>
          <a:p>
            <a:pPr marL="0" lvl="0" indent="0" algn="l" rtl="0">
              <a:spcBef>
                <a:spcPts val="1600"/>
              </a:spcBef>
              <a:spcAft>
                <a:spcPts val="1600"/>
              </a:spcAft>
              <a:buNone/>
            </a:pPr>
            <a:endParaRPr/>
          </a:p>
        </p:txBody>
      </p:sp>
      <p:pic>
        <p:nvPicPr>
          <p:cNvPr id="62" name="Google Shape;62;p14"/>
          <p:cNvPicPr preferRelativeResize="0"/>
          <p:nvPr/>
        </p:nvPicPr>
        <p:blipFill rotWithShape="1">
          <a:blip r:embed="rId5">
            <a:alphaModFix/>
          </a:blip>
          <a:srcRect l="17465" r="11451"/>
          <a:stretch/>
        </p:blipFill>
        <p:spPr>
          <a:xfrm>
            <a:off x="4389150" y="227837"/>
            <a:ext cx="4443151" cy="4687825"/>
          </a:xfrm>
          <a:prstGeom prst="rect">
            <a:avLst/>
          </a:prstGeom>
          <a:noFill/>
          <a:ln>
            <a:noFill/>
          </a:ln>
        </p:spPr>
      </p:pic>
      <p:pic>
        <p:nvPicPr>
          <p:cNvPr id="2" name="Ross_System_Overview">
            <a:hlinkClick r:id="" action="ppaction://media"/>
            <a:extLst>
              <a:ext uri="{FF2B5EF4-FFF2-40B4-BE49-F238E27FC236}">
                <a16:creationId xmlns:a16="http://schemas.microsoft.com/office/drawing/2014/main" id="{6F625D40-C2C6-46CC-9C3E-24C090F19F7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7500" y="0"/>
            <a:ext cx="609600" cy="609600"/>
          </a:xfrm>
          <a:prstGeom prst="rect">
            <a:avLst/>
          </a:prstGeom>
        </p:spPr>
      </p:pic>
    </p:spTree>
  </p:cSld>
  <p:clrMapOvr>
    <a:masterClrMapping/>
  </p:clrMapOvr>
  <p:transition spd="slow" advTm="7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4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Software Overview</a:t>
            </a:r>
            <a:endParaRPr sz="1200"/>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Layered Architecture</a:t>
            </a:r>
            <a:endParaRPr/>
          </a:p>
          <a:p>
            <a:pPr marL="457200" lvl="0" indent="-342900" algn="l" rtl="0">
              <a:spcBef>
                <a:spcPts val="0"/>
              </a:spcBef>
              <a:spcAft>
                <a:spcPts val="0"/>
              </a:spcAft>
              <a:buSzPts val="1800"/>
              <a:buChar char="●"/>
            </a:pPr>
            <a:r>
              <a:rPr lang="en"/>
              <a:t>Constructing the System</a:t>
            </a:r>
            <a:endParaRPr/>
          </a:p>
          <a:p>
            <a:pPr marL="914400" lvl="1" indent="-317500" algn="l" rtl="0">
              <a:spcBef>
                <a:spcPts val="0"/>
              </a:spcBef>
              <a:spcAft>
                <a:spcPts val="0"/>
              </a:spcAft>
              <a:buSzPts val="1400"/>
              <a:buChar char="○"/>
            </a:pPr>
            <a:r>
              <a:rPr lang="en"/>
              <a:t>Software Development</a:t>
            </a:r>
            <a:endParaRPr/>
          </a:p>
          <a:p>
            <a:pPr marL="914400" lvl="1" indent="-317500" algn="l" rtl="0">
              <a:spcBef>
                <a:spcPts val="0"/>
              </a:spcBef>
              <a:spcAft>
                <a:spcPts val="0"/>
              </a:spcAft>
              <a:buSzPts val="1400"/>
              <a:buChar char="○"/>
            </a:pPr>
            <a:r>
              <a:rPr lang="en"/>
              <a:t>Downloadable Packages</a:t>
            </a:r>
            <a:endParaRPr/>
          </a:p>
          <a:p>
            <a:pPr marL="914400" lvl="1" indent="-317500" algn="l" rtl="0">
              <a:spcBef>
                <a:spcPts val="0"/>
              </a:spcBef>
              <a:spcAft>
                <a:spcPts val="0"/>
              </a:spcAft>
              <a:buSzPts val="1400"/>
              <a:buChar char="○"/>
            </a:pPr>
            <a:r>
              <a:rPr lang="en"/>
              <a:t>Existing facilities</a:t>
            </a:r>
            <a:endParaRPr/>
          </a:p>
        </p:txBody>
      </p:sp>
      <p:pic>
        <p:nvPicPr>
          <p:cNvPr id="69" name="Google Shape;69;p15"/>
          <p:cNvPicPr preferRelativeResize="0"/>
          <p:nvPr/>
        </p:nvPicPr>
        <p:blipFill>
          <a:blip r:embed="rId5">
            <a:alphaModFix/>
          </a:blip>
          <a:stretch>
            <a:fillRect/>
          </a:stretch>
        </p:blipFill>
        <p:spPr>
          <a:xfrm>
            <a:off x="3522075" y="445025"/>
            <a:ext cx="5434601" cy="4075925"/>
          </a:xfrm>
          <a:prstGeom prst="rect">
            <a:avLst/>
          </a:prstGeom>
          <a:noFill/>
          <a:ln>
            <a:noFill/>
          </a:ln>
        </p:spPr>
      </p:pic>
      <p:pic>
        <p:nvPicPr>
          <p:cNvPr id="2" name="Ross_Software_Overview">
            <a:hlinkClick r:id="" action="ppaction://media"/>
            <a:extLst>
              <a:ext uri="{FF2B5EF4-FFF2-40B4-BE49-F238E27FC236}">
                <a16:creationId xmlns:a16="http://schemas.microsoft.com/office/drawing/2014/main" id="{4139EB0A-7145-469E-A2F9-7282EC6A612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34400" y="8914"/>
            <a:ext cx="609600" cy="609600"/>
          </a:xfrm>
          <a:prstGeom prst="rect">
            <a:avLst/>
          </a:prstGeom>
        </p:spPr>
      </p:pic>
    </p:spTree>
  </p:cSld>
  <p:clrMapOvr>
    <a:masterClrMapping/>
  </p:clrMapOvr>
  <p:transition spd="slow" advTm="6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465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Relay Nodes</a:t>
            </a:r>
            <a:endParaRPr dirty="0"/>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Forward packets to correct location</a:t>
            </a:r>
            <a:endParaRPr dirty="0"/>
          </a:p>
          <a:p>
            <a:pPr marL="457200" lvl="0" indent="-342900" algn="l" rtl="0">
              <a:spcBef>
                <a:spcPts val="0"/>
              </a:spcBef>
              <a:spcAft>
                <a:spcPts val="0"/>
              </a:spcAft>
              <a:buSzPts val="1800"/>
              <a:buChar char="●"/>
            </a:pPr>
            <a:r>
              <a:rPr lang="en" dirty="0"/>
              <a:t>OpenWRT on Raspberry Pi’s</a:t>
            </a:r>
            <a:endParaRPr dirty="0"/>
          </a:p>
          <a:p>
            <a:pPr marL="457200" lvl="0" indent="-342900" algn="l" rtl="0">
              <a:spcBef>
                <a:spcPts val="0"/>
              </a:spcBef>
              <a:spcAft>
                <a:spcPts val="0"/>
              </a:spcAft>
              <a:buSzPts val="1800"/>
              <a:buChar char="●"/>
            </a:pPr>
            <a:r>
              <a:rPr lang="en" dirty="0"/>
              <a:t>BATMAN or OSLR for ad-hoc mesh networking</a:t>
            </a:r>
            <a:endParaRPr dirty="0"/>
          </a:p>
          <a:p>
            <a:pPr marL="914400" lvl="1" indent="-317500" algn="l" rtl="0">
              <a:spcBef>
                <a:spcPts val="0"/>
              </a:spcBef>
              <a:spcAft>
                <a:spcPts val="0"/>
              </a:spcAft>
              <a:buSzPts val="1400"/>
              <a:buChar char="○"/>
            </a:pPr>
            <a:r>
              <a:rPr lang="en" dirty="0"/>
              <a:t>Should automatically connect nodes to network as they become available</a:t>
            </a:r>
            <a:endParaRPr dirty="0"/>
          </a:p>
        </p:txBody>
      </p:sp>
      <p:pic>
        <p:nvPicPr>
          <p:cNvPr id="2" name="Dvorak-relay-nodes">
            <a:hlinkClick r:id="" action="ppaction://media"/>
            <a:extLst>
              <a:ext uri="{FF2B5EF4-FFF2-40B4-BE49-F238E27FC236}">
                <a16:creationId xmlns:a16="http://schemas.microsoft.com/office/drawing/2014/main" id="{4663BD0F-5FF4-45C2-8C5E-152F1CF874A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7500" y="5475"/>
            <a:ext cx="609600" cy="609600"/>
          </a:xfrm>
          <a:prstGeom prst="rect">
            <a:avLst/>
          </a:prstGeom>
        </p:spPr>
      </p:pic>
    </p:spTree>
  </p:cSld>
  <p:clrMapOvr>
    <a:masterClrMapping/>
  </p:clrMapOvr>
  <p:transition spd="slow" advTm="5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2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Sensor Nodes</a:t>
            </a:r>
            <a:endParaRPr dirty="0"/>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Includes a camera module</a:t>
            </a:r>
            <a:endParaRPr dirty="0"/>
          </a:p>
          <a:p>
            <a:pPr marL="457200" lvl="0" indent="-342900" algn="l" rtl="0">
              <a:spcBef>
                <a:spcPts val="0"/>
              </a:spcBef>
              <a:spcAft>
                <a:spcPts val="0"/>
              </a:spcAft>
              <a:buSzPts val="1800"/>
              <a:buChar char="●"/>
            </a:pPr>
            <a:r>
              <a:rPr lang="en" dirty="0"/>
              <a:t>Streams video from camera to the network master</a:t>
            </a:r>
            <a:endParaRPr dirty="0"/>
          </a:p>
          <a:p>
            <a:pPr marL="457200" lvl="0" indent="-342900" algn="l" rtl="0">
              <a:spcBef>
                <a:spcPts val="0"/>
              </a:spcBef>
              <a:spcAft>
                <a:spcPts val="0"/>
              </a:spcAft>
              <a:buSzPts val="1800"/>
              <a:buChar char="●"/>
            </a:pPr>
            <a:r>
              <a:rPr lang="en" dirty="0"/>
              <a:t>Behaves as a relay node as well as streaming video</a:t>
            </a:r>
            <a:endParaRPr dirty="0"/>
          </a:p>
          <a:p>
            <a:pPr marL="914400" lvl="1" indent="-317500" algn="l" rtl="0">
              <a:spcBef>
                <a:spcPts val="0"/>
              </a:spcBef>
              <a:spcAft>
                <a:spcPts val="0"/>
              </a:spcAft>
              <a:buSzPts val="1400"/>
              <a:buChar char="○"/>
            </a:pPr>
            <a:r>
              <a:rPr lang="en" dirty="0"/>
              <a:t>Only difference is that it has a camera module and streams video</a:t>
            </a:r>
            <a:endParaRPr dirty="0"/>
          </a:p>
        </p:txBody>
      </p:sp>
      <p:pic>
        <p:nvPicPr>
          <p:cNvPr id="2" name="Newell_sensor_nodes">
            <a:hlinkClick r:id="" action="ppaction://media"/>
            <a:extLst>
              <a:ext uri="{FF2B5EF4-FFF2-40B4-BE49-F238E27FC236}">
                <a16:creationId xmlns:a16="http://schemas.microsoft.com/office/drawing/2014/main" id="{9B9C634E-6AB1-43ED-B7E1-608CB21C4C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7500" y="0"/>
            <a:ext cx="609600" cy="609600"/>
          </a:xfrm>
          <a:prstGeom prst="rect">
            <a:avLst/>
          </a:prstGeom>
        </p:spPr>
      </p:pic>
    </p:spTree>
  </p:cSld>
  <p:clrMapOvr>
    <a:masterClrMapping/>
  </p:clrMapOvr>
  <p:transition spd="slow" advTm="4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34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User Display</a:t>
            </a:r>
            <a:endParaRPr dirty="0"/>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Display sensor information from the network</a:t>
            </a:r>
            <a:endParaRPr/>
          </a:p>
          <a:p>
            <a:pPr marL="457200" lvl="0" indent="-342900" algn="l" rtl="0">
              <a:spcBef>
                <a:spcPts val="0"/>
              </a:spcBef>
              <a:spcAft>
                <a:spcPts val="0"/>
              </a:spcAft>
              <a:buSzPts val="1800"/>
              <a:buChar char="●"/>
            </a:pPr>
            <a:r>
              <a:rPr lang="en"/>
              <a:t>Allow users to control certain nodes</a:t>
            </a:r>
            <a:endParaRPr/>
          </a:p>
          <a:p>
            <a:pPr marL="914400" lvl="1" indent="-317500" algn="l" rtl="0">
              <a:spcBef>
                <a:spcPts val="0"/>
              </a:spcBef>
              <a:spcAft>
                <a:spcPts val="0"/>
              </a:spcAft>
              <a:buSzPts val="1400"/>
              <a:buChar char="○"/>
            </a:pPr>
            <a:r>
              <a:rPr lang="en"/>
              <a:t>Add or remove nodes</a:t>
            </a:r>
            <a:endParaRPr/>
          </a:p>
          <a:p>
            <a:pPr marL="457200" lvl="0" indent="-342900" algn="l" rtl="0">
              <a:spcBef>
                <a:spcPts val="0"/>
              </a:spcBef>
              <a:spcAft>
                <a:spcPts val="0"/>
              </a:spcAft>
              <a:buSzPts val="1800"/>
              <a:buChar char="●"/>
            </a:pPr>
            <a:r>
              <a:rPr lang="en"/>
              <a:t>Easy to use</a:t>
            </a:r>
            <a:endParaRPr/>
          </a:p>
        </p:txBody>
      </p:sp>
      <p:pic>
        <p:nvPicPr>
          <p:cNvPr id="2" name="Parry">
            <a:hlinkClick r:id="" action="ppaction://media"/>
            <a:extLst>
              <a:ext uri="{FF2B5EF4-FFF2-40B4-BE49-F238E27FC236}">
                <a16:creationId xmlns:a16="http://schemas.microsoft.com/office/drawing/2014/main" id="{C7F1880C-4C3A-41D3-BE47-70D81DBF06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5475"/>
            <a:ext cx="609600" cy="609600"/>
          </a:xfrm>
          <a:prstGeom prst="rect">
            <a:avLst/>
          </a:prstGeom>
        </p:spPr>
      </p:pic>
    </p:spTree>
  </p:cSld>
  <p:clrMapOvr>
    <a:masterClrMapping/>
  </p:clrMapOvr>
  <p:transition spd="slow" advTm="3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02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Timeline</a:t>
            </a:r>
            <a:endParaRPr dirty="0"/>
          </a:p>
        </p:txBody>
      </p:sp>
      <p:sp>
        <p:nvSpPr>
          <p:cNvPr id="93" name="Google Shape;93;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March: Begin experimenting</a:t>
            </a:r>
            <a:endParaRPr/>
          </a:p>
          <a:p>
            <a:pPr marL="457200" lvl="0" indent="-342900" algn="l" rtl="0">
              <a:spcBef>
                <a:spcPts val="0"/>
              </a:spcBef>
              <a:spcAft>
                <a:spcPts val="0"/>
              </a:spcAft>
              <a:buSzPts val="1800"/>
              <a:buChar char="●"/>
            </a:pPr>
            <a:r>
              <a:rPr lang="en"/>
              <a:t>May: Have network prototype complete</a:t>
            </a:r>
            <a:endParaRPr/>
          </a:p>
          <a:p>
            <a:pPr marL="914400" lvl="1" indent="-317500" algn="l" rtl="0">
              <a:spcBef>
                <a:spcPts val="0"/>
              </a:spcBef>
              <a:spcAft>
                <a:spcPts val="0"/>
              </a:spcAft>
              <a:buSzPts val="1400"/>
              <a:buChar char="○"/>
            </a:pPr>
            <a:r>
              <a:rPr lang="en"/>
              <a:t>Be able to send and receive data</a:t>
            </a:r>
            <a:endParaRPr/>
          </a:p>
          <a:p>
            <a:pPr marL="914400" lvl="1" indent="-317500" algn="l" rtl="0">
              <a:spcBef>
                <a:spcPts val="0"/>
              </a:spcBef>
              <a:spcAft>
                <a:spcPts val="0"/>
              </a:spcAft>
              <a:buSzPts val="1400"/>
              <a:buChar char="○"/>
            </a:pPr>
            <a:r>
              <a:rPr lang="en"/>
              <a:t>Ad-hoc</a:t>
            </a:r>
            <a:endParaRPr/>
          </a:p>
          <a:p>
            <a:pPr marL="457200" lvl="0" indent="-342900" algn="l" rtl="0">
              <a:spcBef>
                <a:spcPts val="0"/>
              </a:spcBef>
              <a:spcAft>
                <a:spcPts val="0"/>
              </a:spcAft>
              <a:buSzPts val="1800"/>
              <a:buChar char="●"/>
            </a:pPr>
            <a:r>
              <a:rPr lang="en"/>
              <a:t>August 23: Begin final design</a:t>
            </a:r>
            <a:endParaRPr/>
          </a:p>
          <a:p>
            <a:pPr marL="457200" lvl="0" indent="-342900" algn="l" rtl="0">
              <a:spcBef>
                <a:spcPts val="0"/>
              </a:spcBef>
              <a:spcAft>
                <a:spcPts val="0"/>
              </a:spcAft>
              <a:buSzPts val="1800"/>
              <a:buChar char="●"/>
            </a:pPr>
            <a:r>
              <a:rPr lang="en"/>
              <a:t>September: Finish relay nodes</a:t>
            </a:r>
            <a:endParaRPr/>
          </a:p>
          <a:p>
            <a:pPr marL="457200" lvl="0" indent="-342900" algn="l" rtl="0">
              <a:spcBef>
                <a:spcPts val="0"/>
              </a:spcBef>
              <a:spcAft>
                <a:spcPts val="0"/>
              </a:spcAft>
              <a:buSzPts val="1800"/>
              <a:buChar char="●"/>
            </a:pPr>
            <a:r>
              <a:rPr lang="en"/>
              <a:t>October:</a:t>
            </a:r>
            <a:endParaRPr/>
          </a:p>
          <a:p>
            <a:pPr marL="914400" lvl="1" indent="-317500" algn="l" rtl="0">
              <a:spcBef>
                <a:spcPts val="0"/>
              </a:spcBef>
              <a:spcAft>
                <a:spcPts val="0"/>
              </a:spcAft>
              <a:buSzPts val="1400"/>
              <a:buChar char="○"/>
            </a:pPr>
            <a:r>
              <a:rPr lang="en"/>
              <a:t>Have functioning sensor nodes by October 15</a:t>
            </a:r>
            <a:endParaRPr/>
          </a:p>
          <a:p>
            <a:pPr marL="914400" lvl="1" indent="-317500" algn="l" rtl="0">
              <a:spcBef>
                <a:spcPts val="0"/>
              </a:spcBef>
              <a:spcAft>
                <a:spcPts val="0"/>
              </a:spcAft>
              <a:buSzPts val="1400"/>
              <a:buChar char="○"/>
            </a:pPr>
            <a:r>
              <a:rPr lang="en"/>
              <a:t>Deliver functioning UI</a:t>
            </a:r>
            <a:endParaRPr/>
          </a:p>
          <a:p>
            <a:pPr marL="457200" lvl="0" indent="-342900" algn="l" rtl="0">
              <a:spcBef>
                <a:spcPts val="0"/>
              </a:spcBef>
              <a:spcAft>
                <a:spcPts val="0"/>
              </a:spcAft>
              <a:buSzPts val="1800"/>
              <a:buChar char="●"/>
            </a:pPr>
            <a:r>
              <a:rPr lang="en"/>
              <a:t>November:</a:t>
            </a:r>
            <a:endParaRPr/>
          </a:p>
          <a:p>
            <a:pPr marL="914400" lvl="1" indent="-317500" algn="l" rtl="0">
              <a:spcBef>
                <a:spcPts val="0"/>
              </a:spcBef>
              <a:spcAft>
                <a:spcPts val="0"/>
              </a:spcAft>
              <a:buSzPts val="1400"/>
              <a:buChar char="○"/>
            </a:pPr>
            <a:r>
              <a:rPr lang="en"/>
              <a:t>Improve UI</a:t>
            </a:r>
            <a:endParaRPr/>
          </a:p>
          <a:p>
            <a:pPr marL="914400" lvl="1" indent="-317500" algn="l" rtl="0">
              <a:spcBef>
                <a:spcPts val="0"/>
              </a:spcBef>
              <a:spcAft>
                <a:spcPts val="0"/>
              </a:spcAft>
              <a:buSzPts val="1400"/>
              <a:buChar char="○"/>
            </a:pPr>
            <a:r>
              <a:rPr lang="en"/>
              <a:t>Prepare presentation</a:t>
            </a:r>
            <a:endParaRPr/>
          </a:p>
        </p:txBody>
      </p:sp>
      <p:pic>
        <p:nvPicPr>
          <p:cNvPr id="2" name="Grayson">
            <a:hlinkClick r:id="" action="ppaction://media"/>
            <a:extLst>
              <a:ext uri="{FF2B5EF4-FFF2-40B4-BE49-F238E27FC236}">
                <a16:creationId xmlns:a16="http://schemas.microsoft.com/office/drawing/2014/main" id="{FEDDA875-B9DE-420E-9D9A-C51726CB5EC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7500" y="0"/>
            <a:ext cx="609600" cy="609600"/>
          </a:xfrm>
          <a:prstGeom prst="rect">
            <a:avLst/>
          </a:prstGeom>
        </p:spPr>
      </p:pic>
    </p:spTree>
  </p:cSld>
  <p:clrMapOvr>
    <a:masterClrMapping/>
  </p:clrMapOvr>
  <p:transition spd="slow" advTm="5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6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r>
              <a:rPr lang="en-US" dirty="0"/>
              <a:t>Thank You</a:t>
            </a:r>
            <a:br>
              <a:rPr lang="en-US" dirty="0"/>
            </a:br>
            <a:br>
              <a:rPr lang="en-US" sz="2400" dirty="0"/>
            </a:br>
            <a:endParaRPr lang="en-US" dirty="0"/>
          </a:p>
        </p:txBody>
      </p:sp>
      <p:pic>
        <p:nvPicPr>
          <p:cNvPr id="2" name="L2_Conclusion">
            <a:hlinkClick r:id="" action="ppaction://media"/>
            <a:extLst>
              <a:ext uri="{FF2B5EF4-FFF2-40B4-BE49-F238E27FC236}">
                <a16:creationId xmlns:a16="http://schemas.microsoft.com/office/drawing/2014/main" id="{BFE2136F-488D-4E18-8A32-B91CA375AC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34400" y="2824"/>
            <a:ext cx="609600" cy="609600"/>
          </a:xfrm>
          <a:prstGeom prst="rect">
            <a:avLst/>
          </a:prstGeom>
        </p:spPr>
      </p:pic>
    </p:spTree>
    <p:extLst>
      <p:ext uri="{BB962C8B-B14F-4D97-AF65-F5344CB8AC3E}">
        <p14:creationId xmlns:p14="http://schemas.microsoft.com/office/powerpoint/2010/main" val="3187167305"/>
      </p:ext>
    </p:extLst>
  </p:cSld>
  <p:clrMapOvr>
    <a:masterClrMapping/>
  </p:clrMapOvr>
  <p:transition spd="slow" advTm="4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1224</Words>
  <Application>Microsoft Office PowerPoint</Application>
  <PresentationFormat>On-screen Show (16:9)</PresentationFormat>
  <Paragraphs>73</Paragraphs>
  <Slides>8</Slides>
  <Notes>8</Notes>
  <HiddenSlides>0</HiddenSlides>
  <MMClips>8</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Simple Dark</vt:lpstr>
      <vt:lpstr>Lightning Talk #2 An Advanced Networking Outreach Activity for Kids </vt:lpstr>
      <vt:lpstr>System Overview</vt:lpstr>
      <vt:lpstr>Software Overview</vt:lpstr>
      <vt:lpstr>Relay Nodes</vt:lpstr>
      <vt:lpstr>Sensor Nodes</vt:lpstr>
      <vt:lpstr>User Display</vt:lpstr>
      <vt:lpstr>Timeline</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Lightning Talk #2 An Advanced Networking Outreach Activity for Kids </dc:title>
  <cp:lastModifiedBy>Ross Thedens</cp:lastModifiedBy>
  <cp:revision>19</cp:revision>
  <dcterms:modified xsi:type="dcterms:W3CDTF">2020-03-09T04:36:01Z</dcterms:modified>
</cp:coreProperties>
</file>